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6"/>
  </p:notesMasterIdLst>
  <p:sldIdLst>
    <p:sldId id="2467" r:id="rId2"/>
    <p:sldId id="2381" r:id="rId3"/>
    <p:sldId id="2405" r:id="rId4"/>
    <p:sldId id="2421" r:id="rId5"/>
    <p:sldId id="2420" r:id="rId6"/>
    <p:sldId id="2424" r:id="rId7"/>
    <p:sldId id="2454" r:id="rId8"/>
    <p:sldId id="2365" r:id="rId9"/>
    <p:sldId id="2366" r:id="rId10"/>
    <p:sldId id="2422" r:id="rId11"/>
    <p:sldId id="2423" r:id="rId12"/>
    <p:sldId id="2425" r:id="rId13"/>
    <p:sldId id="2455" r:id="rId14"/>
    <p:sldId id="2406" r:id="rId15"/>
    <p:sldId id="2407" r:id="rId16"/>
    <p:sldId id="2417" r:id="rId17"/>
    <p:sldId id="2426" r:id="rId18"/>
    <p:sldId id="2427" r:id="rId19"/>
    <p:sldId id="2456" r:id="rId20"/>
    <p:sldId id="2404" r:id="rId21"/>
    <p:sldId id="2408" r:id="rId22"/>
    <p:sldId id="2418" r:id="rId23"/>
    <p:sldId id="2428" r:id="rId24"/>
    <p:sldId id="2429" r:id="rId25"/>
    <p:sldId id="2453" r:id="rId26"/>
    <p:sldId id="2457" r:id="rId27"/>
    <p:sldId id="2376" r:id="rId28"/>
    <p:sldId id="2409" r:id="rId29"/>
    <p:sldId id="2419" r:id="rId30"/>
    <p:sldId id="2430" r:id="rId31"/>
    <p:sldId id="2431" r:id="rId32"/>
    <p:sldId id="2458" r:id="rId33"/>
    <p:sldId id="2356" r:id="rId34"/>
    <p:sldId id="2410" r:id="rId35"/>
    <p:sldId id="2432" r:id="rId36"/>
    <p:sldId id="2433" r:id="rId37"/>
    <p:sldId id="2434" r:id="rId38"/>
    <p:sldId id="2459" r:id="rId39"/>
    <p:sldId id="2354" r:id="rId40"/>
    <p:sldId id="2414" r:id="rId41"/>
    <p:sldId id="2435" r:id="rId42"/>
    <p:sldId id="2436" r:id="rId43"/>
    <p:sldId id="2437" r:id="rId44"/>
    <p:sldId id="2460" r:id="rId45"/>
    <p:sldId id="2380" r:id="rId46"/>
    <p:sldId id="2412" r:id="rId47"/>
    <p:sldId id="2438" r:id="rId48"/>
    <p:sldId id="2439" r:id="rId49"/>
    <p:sldId id="2461" r:id="rId50"/>
    <p:sldId id="2440" r:id="rId51"/>
    <p:sldId id="2371" r:id="rId52"/>
    <p:sldId id="2413" r:id="rId53"/>
    <p:sldId id="2441" r:id="rId54"/>
    <p:sldId id="2442" r:id="rId55"/>
    <p:sldId id="2443" r:id="rId56"/>
    <p:sldId id="2462" r:id="rId57"/>
    <p:sldId id="2373" r:id="rId58"/>
    <p:sldId id="2411" r:id="rId59"/>
    <p:sldId id="2444" r:id="rId60"/>
    <p:sldId id="2445" r:id="rId61"/>
    <p:sldId id="2446" r:id="rId62"/>
    <p:sldId id="2463" r:id="rId63"/>
    <p:sldId id="2391" r:id="rId64"/>
    <p:sldId id="2415" r:id="rId65"/>
    <p:sldId id="2447" r:id="rId66"/>
    <p:sldId id="2448" r:id="rId67"/>
    <p:sldId id="2449" r:id="rId68"/>
    <p:sldId id="2464" r:id="rId69"/>
    <p:sldId id="2397" r:id="rId70"/>
    <p:sldId id="2416" r:id="rId71"/>
    <p:sldId id="2450" r:id="rId72"/>
    <p:sldId id="2451" r:id="rId73"/>
    <p:sldId id="2452" r:id="rId74"/>
    <p:sldId id="2465" r:id="rId75"/>
  </p:sldIdLst>
  <p:sldSz cx="12192000" cy="6858000"/>
  <p:notesSz cx="6954838" cy="9240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72"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hit Bhargava" initials="RB" lastIdx="1" clrIdx="0">
    <p:extLst>
      <p:ext uri="{19B8F6BF-5375-455C-9EA6-DF929625EA0E}">
        <p15:presenceInfo xmlns:p15="http://schemas.microsoft.com/office/powerpoint/2012/main" userId="Rohit Bhargav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9E149"/>
    <a:srgbClr val="573439"/>
    <a:srgbClr val="C32851"/>
    <a:srgbClr val="009900"/>
    <a:srgbClr val="00B0F0"/>
    <a:srgbClr val="E0E4E5"/>
    <a:srgbClr val="E8721F"/>
    <a:srgbClr val="0D4E9C"/>
    <a:srgbClr val="18A1AF"/>
    <a:srgbClr val="E5272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19" autoAdjust="0"/>
    <p:restoredTop sz="93142" autoAdjust="0"/>
  </p:normalViewPr>
  <p:slideViewPr>
    <p:cSldViewPr snapToGrid="0">
      <p:cViewPr>
        <p:scale>
          <a:sx n="100" d="100"/>
          <a:sy n="100" d="100"/>
        </p:scale>
        <p:origin x="24" y="24"/>
      </p:cViewPr>
      <p:guideLst>
        <p:guide orient="horz" pos="3072"/>
        <p:guide pos="3840"/>
      </p:guideLst>
    </p:cSldViewPr>
  </p:slideViewPr>
  <p:notesTextViewPr>
    <p:cViewPr>
      <p:scale>
        <a:sx n="1" d="1"/>
        <a:sy n="1" d="1"/>
      </p:scale>
      <p:origin x="0" y="0"/>
    </p:cViewPr>
  </p:notesTextViewPr>
  <p:sorterViewPr>
    <p:cViewPr>
      <p:scale>
        <a:sx n="81" d="100"/>
        <a:sy n="81"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075" cy="463550"/>
          </a:xfrm>
          <a:prstGeom prst="rect">
            <a:avLst/>
          </a:prstGeom>
        </p:spPr>
        <p:txBody>
          <a:bodyPr vert="horz" lIns="91431" tIns="45716" rIns="91431" bIns="45716" rtlCol="0"/>
          <a:lstStyle>
            <a:lvl1pPr algn="l">
              <a:defRPr sz="1200"/>
            </a:lvl1pPr>
          </a:lstStyle>
          <a:p>
            <a:endParaRPr lang="en-US"/>
          </a:p>
        </p:txBody>
      </p:sp>
      <p:sp>
        <p:nvSpPr>
          <p:cNvPr id="3" name="Date Placeholder 2"/>
          <p:cNvSpPr>
            <a:spLocks noGrp="1"/>
          </p:cNvSpPr>
          <p:nvPr>
            <p:ph type="dt" idx="1"/>
          </p:nvPr>
        </p:nvSpPr>
        <p:spPr>
          <a:xfrm>
            <a:off x="3940176" y="0"/>
            <a:ext cx="3013075" cy="463550"/>
          </a:xfrm>
          <a:prstGeom prst="rect">
            <a:avLst/>
          </a:prstGeom>
        </p:spPr>
        <p:txBody>
          <a:bodyPr vert="horz" lIns="91431" tIns="45716" rIns="91431" bIns="45716" rtlCol="0"/>
          <a:lstStyle>
            <a:lvl1pPr algn="r">
              <a:defRPr sz="1200"/>
            </a:lvl1pPr>
          </a:lstStyle>
          <a:p>
            <a:fld id="{A702EEE1-C9A4-45EA-800C-AF3983CD9391}" type="datetimeFigureOut">
              <a:rPr lang="en-US" smtClean="0"/>
              <a:t>2/28/2022</a:t>
            </a:fld>
            <a:endParaRPr lang="en-US"/>
          </a:p>
        </p:txBody>
      </p:sp>
      <p:sp>
        <p:nvSpPr>
          <p:cNvPr id="4" name="Slide Image Placeholder 3"/>
          <p:cNvSpPr>
            <a:spLocks noGrp="1" noRot="1" noChangeAspect="1"/>
          </p:cNvSpPr>
          <p:nvPr>
            <p:ph type="sldImg" idx="2"/>
          </p:nvPr>
        </p:nvSpPr>
        <p:spPr>
          <a:xfrm>
            <a:off x="706438" y="1155700"/>
            <a:ext cx="5541962" cy="3117850"/>
          </a:xfrm>
          <a:prstGeom prst="rect">
            <a:avLst/>
          </a:prstGeom>
          <a:noFill/>
          <a:ln w="12700">
            <a:solidFill>
              <a:prstClr val="black"/>
            </a:solidFill>
          </a:ln>
        </p:spPr>
        <p:txBody>
          <a:bodyPr vert="horz" lIns="91431" tIns="45716" rIns="91431" bIns="45716" rtlCol="0" anchor="ctr"/>
          <a:lstStyle/>
          <a:p>
            <a:endParaRPr lang="en-US"/>
          </a:p>
        </p:txBody>
      </p:sp>
      <p:sp>
        <p:nvSpPr>
          <p:cNvPr id="5" name="Notes Placeholder 4"/>
          <p:cNvSpPr>
            <a:spLocks noGrp="1"/>
          </p:cNvSpPr>
          <p:nvPr>
            <p:ph type="body" sz="quarter" idx="3"/>
          </p:nvPr>
        </p:nvSpPr>
        <p:spPr>
          <a:xfrm>
            <a:off x="695326" y="4446589"/>
            <a:ext cx="5564188" cy="3638550"/>
          </a:xfrm>
          <a:prstGeom prst="rect">
            <a:avLst/>
          </a:prstGeom>
        </p:spPr>
        <p:txBody>
          <a:bodyPr vert="horz" lIns="91431" tIns="45716" rIns="91431" bIns="457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7289"/>
            <a:ext cx="3013075" cy="463550"/>
          </a:xfrm>
          <a:prstGeom prst="rect">
            <a:avLst/>
          </a:prstGeom>
        </p:spPr>
        <p:txBody>
          <a:bodyPr vert="horz" lIns="91431" tIns="45716" rIns="91431" bIns="45716" rtlCol="0" anchor="b"/>
          <a:lstStyle>
            <a:lvl1pPr algn="l">
              <a:defRPr sz="1200"/>
            </a:lvl1pPr>
          </a:lstStyle>
          <a:p>
            <a:endParaRPr lang="en-US"/>
          </a:p>
        </p:txBody>
      </p:sp>
      <p:sp>
        <p:nvSpPr>
          <p:cNvPr id="7" name="Slide Number Placeholder 6"/>
          <p:cNvSpPr>
            <a:spLocks noGrp="1"/>
          </p:cNvSpPr>
          <p:nvPr>
            <p:ph type="sldNum" sz="quarter" idx="5"/>
          </p:nvPr>
        </p:nvSpPr>
        <p:spPr>
          <a:xfrm>
            <a:off x="3940176" y="8777289"/>
            <a:ext cx="3013075" cy="463550"/>
          </a:xfrm>
          <a:prstGeom prst="rect">
            <a:avLst/>
          </a:prstGeom>
        </p:spPr>
        <p:txBody>
          <a:bodyPr vert="horz" lIns="91431" tIns="45716" rIns="91431" bIns="45716" rtlCol="0" anchor="b"/>
          <a:lstStyle>
            <a:lvl1pPr algn="r">
              <a:defRPr sz="1200"/>
            </a:lvl1pPr>
          </a:lstStyle>
          <a:p>
            <a:fld id="{1AB7BC5D-C938-4786-BFEB-AB975778FCAD}" type="slidenum">
              <a:rPr lang="en-US" smtClean="0"/>
              <a:t>‹#›</a:t>
            </a:fld>
            <a:endParaRPr lang="en-US"/>
          </a:p>
        </p:txBody>
      </p:sp>
    </p:spTree>
    <p:extLst>
      <p:ext uri="{BB962C8B-B14F-4D97-AF65-F5344CB8AC3E}">
        <p14:creationId xmlns:p14="http://schemas.microsoft.com/office/powerpoint/2010/main" val="4195445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83C0B7-1E88-4553-851A-2585E7FD66C9}"/>
              </a:ext>
            </a:extLst>
          </p:cNvPr>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4" rIns="91426" bIns="45714" rtlCol="0" anchor="ctr"/>
          <a:lstStyle/>
          <a:p>
            <a:pPr algn="ctr"/>
            <a:endParaRPr lang="en-US" sz="3200" dirty="0">
              <a:solidFill>
                <a:schemeClr val="tx1"/>
              </a:solidFill>
              <a:latin typeface="Gotham Light" pitchFamily="50" charset="0"/>
              <a:cs typeface="Gotham Black" pitchFamily="50" charset="0"/>
            </a:endParaRPr>
          </a:p>
        </p:txBody>
      </p:sp>
    </p:spTree>
    <p:extLst>
      <p:ext uri="{BB962C8B-B14F-4D97-AF65-F5344CB8AC3E}">
        <p14:creationId xmlns:p14="http://schemas.microsoft.com/office/powerpoint/2010/main" val="1220448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STORYTELLIN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82A84F5-3C2B-4A37-9A79-DD2EE5C35098}"/>
              </a:ext>
            </a:extLst>
          </p:cNvPr>
          <p:cNvPicPr>
            <a:picLocks noChangeAspect="1"/>
          </p:cNvPicPr>
          <p:nvPr userDrawn="1"/>
        </p:nvPicPr>
        <p:blipFill rotWithShape="1">
          <a:blip r:embed="rId2"/>
          <a:srcRect b="50000"/>
          <a:stretch/>
        </p:blipFill>
        <p:spPr>
          <a:xfrm>
            <a:off x="0" y="5224272"/>
            <a:ext cx="12192000" cy="1633728"/>
          </a:xfrm>
          <a:prstGeom prst="rect">
            <a:avLst/>
          </a:prstGeom>
        </p:spPr>
      </p:pic>
      <p:sp>
        <p:nvSpPr>
          <p:cNvPr id="5" name="Rectangle 4">
            <a:extLst>
              <a:ext uri="{FF2B5EF4-FFF2-40B4-BE49-F238E27FC236}">
                <a16:creationId xmlns:a16="http://schemas.microsoft.com/office/drawing/2014/main" id="{11B302DF-7A7A-4D5F-9AC8-C48AFD9804D2}"/>
              </a:ext>
            </a:extLst>
          </p:cNvPr>
          <p:cNvSpPr/>
          <p:nvPr userDrawn="1"/>
        </p:nvSpPr>
        <p:spPr>
          <a:xfrm rot="5400000">
            <a:off x="1951893" y="4570700"/>
            <a:ext cx="542925" cy="38657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l"/>
            <a:r>
              <a:rPr lang="en-US" sz="3200" dirty="0">
                <a:solidFill>
                  <a:schemeClr val="tx1"/>
                </a:solidFill>
                <a:latin typeface="Trenda Black" panose="00000900000000000000" pitchFamily="50" charset="0"/>
              </a:rPr>
              <a:t>STORYTELLING</a:t>
            </a:r>
          </a:p>
        </p:txBody>
      </p:sp>
      <p:pic>
        <p:nvPicPr>
          <p:cNvPr id="6" name="Picture 5" descr="A picture containing text&#10;&#10;Description automatically generated">
            <a:extLst>
              <a:ext uri="{FF2B5EF4-FFF2-40B4-BE49-F238E27FC236}">
                <a16:creationId xmlns:a16="http://schemas.microsoft.com/office/drawing/2014/main" id="{37D2C28D-BD3D-4653-86E7-2BC83BD96B1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36746" y="2539763"/>
            <a:ext cx="3155254" cy="4322265"/>
          </a:xfrm>
          <a:prstGeom prst="rect">
            <a:avLst/>
          </a:prstGeom>
        </p:spPr>
      </p:pic>
      <p:sp>
        <p:nvSpPr>
          <p:cNvPr id="7" name="Rectangle 6">
            <a:extLst>
              <a:ext uri="{FF2B5EF4-FFF2-40B4-BE49-F238E27FC236}">
                <a16:creationId xmlns:a16="http://schemas.microsoft.com/office/drawing/2014/main" id="{3FEDBE68-C20F-43C9-9D7D-741667C550F7}"/>
              </a:ext>
            </a:extLst>
          </p:cNvPr>
          <p:cNvSpPr/>
          <p:nvPr userDrawn="1"/>
        </p:nvSpPr>
        <p:spPr>
          <a:xfrm rot="5400000">
            <a:off x="413266" y="5483570"/>
            <a:ext cx="542925" cy="13694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u="sng" dirty="0">
                <a:solidFill>
                  <a:schemeClr val="tx1"/>
                </a:solidFill>
                <a:latin typeface="Trenda Black" panose="00000900000000000000" pitchFamily="50" charset="0"/>
              </a:rPr>
              <a:t>THEME</a:t>
            </a:r>
            <a:r>
              <a:rPr lang="en-US" sz="1400" dirty="0">
                <a:solidFill>
                  <a:schemeClr val="tx1"/>
                </a:solidFill>
                <a:latin typeface="Trenda Black" panose="00000900000000000000" pitchFamily="50" charset="0"/>
              </a:rPr>
              <a:t>:</a:t>
            </a:r>
          </a:p>
        </p:txBody>
      </p:sp>
    </p:spTree>
    <p:extLst>
      <p:ext uri="{BB962C8B-B14F-4D97-AF65-F5344CB8AC3E}">
        <p14:creationId xmlns:p14="http://schemas.microsoft.com/office/powerpoint/2010/main" val="3825543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DENTIT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9C4A96-327B-4895-B1A1-83D7F75D4694}"/>
              </a:ext>
            </a:extLst>
          </p:cNvPr>
          <p:cNvPicPr>
            <a:picLocks noChangeAspect="1"/>
          </p:cNvPicPr>
          <p:nvPr userDrawn="1"/>
        </p:nvPicPr>
        <p:blipFill rotWithShape="1">
          <a:blip r:embed="rId2"/>
          <a:srcRect b="51303"/>
          <a:stretch/>
        </p:blipFill>
        <p:spPr>
          <a:xfrm>
            <a:off x="0" y="5266851"/>
            <a:ext cx="12192000" cy="1591149"/>
          </a:xfrm>
          <a:prstGeom prst="rect">
            <a:avLst/>
          </a:prstGeom>
        </p:spPr>
      </p:pic>
      <p:sp>
        <p:nvSpPr>
          <p:cNvPr id="7" name="Rectangle 6">
            <a:extLst>
              <a:ext uri="{FF2B5EF4-FFF2-40B4-BE49-F238E27FC236}">
                <a16:creationId xmlns:a16="http://schemas.microsoft.com/office/drawing/2014/main" id="{BFDC3DDB-F6D6-4399-A37B-DF363BC3C87D}"/>
              </a:ext>
            </a:extLst>
          </p:cNvPr>
          <p:cNvSpPr/>
          <p:nvPr userDrawn="1"/>
        </p:nvSpPr>
        <p:spPr>
          <a:xfrm rot="5400000">
            <a:off x="1951893" y="4570700"/>
            <a:ext cx="542925" cy="38657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l"/>
            <a:r>
              <a:rPr lang="en-US" sz="3200" dirty="0">
                <a:solidFill>
                  <a:srgbClr val="FFFFF8"/>
                </a:solidFill>
                <a:latin typeface="Trenda Black" panose="00000900000000000000" pitchFamily="50" charset="0"/>
              </a:rPr>
              <a:t>IDENTITY</a:t>
            </a:r>
          </a:p>
        </p:txBody>
      </p:sp>
      <p:sp>
        <p:nvSpPr>
          <p:cNvPr id="9" name="Rectangle 8">
            <a:extLst>
              <a:ext uri="{FF2B5EF4-FFF2-40B4-BE49-F238E27FC236}">
                <a16:creationId xmlns:a16="http://schemas.microsoft.com/office/drawing/2014/main" id="{9F373123-2116-4726-9719-FBBFEB1701E1}"/>
              </a:ext>
            </a:extLst>
          </p:cNvPr>
          <p:cNvSpPr/>
          <p:nvPr userDrawn="1"/>
        </p:nvSpPr>
        <p:spPr>
          <a:xfrm rot="5400000">
            <a:off x="413266" y="5483570"/>
            <a:ext cx="542925" cy="13694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u="sng" dirty="0">
                <a:solidFill>
                  <a:srgbClr val="FFFFF8"/>
                </a:solidFill>
                <a:latin typeface="Trenda Black" panose="00000900000000000000" pitchFamily="50" charset="0"/>
              </a:rPr>
              <a:t>THEME</a:t>
            </a:r>
            <a:r>
              <a:rPr lang="en-US" sz="1400" dirty="0">
                <a:solidFill>
                  <a:srgbClr val="FFFFF8"/>
                </a:solidFill>
                <a:latin typeface="Trenda Black" panose="00000900000000000000" pitchFamily="50" charset="0"/>
              </a:rPr>
              <a:t>:</a:t>
            </a:r>
          </a:p>
        </p:txBody>
      </p:sp>
      <p:pic>
        <p:nvPicPr>
          <p:cNvPr id="16" name="Picture 15" descr="A picture containing text&#10;&#10;Description automatically generated">
            <a:extLst>
              <a:ext uri="{FF2B5EF4-FFF2-40B4-BE49-F238E27FC236}">
                <a16:creationId xmlns:a16="http://schemas.microsoft.com/office/drawing/2014/main" id="{4B62AE4D-1E60-4716-92F9-DD39E8C2B3F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36746" y="2539763"/>
            <a:ext cx="3155254" cy="4322265"/>
          </a:xfrm>
          <a:prstGeom prst="rect">
            <a:avLst/>
          </a:prstGeom>
        </p:spPr>
      </p:pic>
    </p:spTree>
    <p:extLst>
      <p:ext uri="{BB962C8B-B14F-4D97-AF65-F5344CB8AC3E}">
        <p14:creationId xmlns:p14="http://schemas.microsoft.com/office/powerpoint/2010/main" val="3616663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AMI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DCDB6E-A14A-40A5-87DA-B6CE2B4C9204}"/>
              </a:ext>
            </a:extLst>
          </p:cNvPr>
          <p:cNvPicPr>
            <a:picLocks noChangeAspect="1"/>
          </p:cNvPicPr>
          <p:nvPr userDrawn="1"/>
        </p:nvPicPr>
        <p:blipFill rotWithShape="1">
          <a:blip r:embed="rId2"/>
          <a:srcRect b="48581"/>
          <a:stretch/>
        </p:blipFill>
        <p:spPr>
          <a:xfrm>
            <a:off x="0" y="5177904"/>
            <a:ext cx="12192000" cy="1680096"/>
          </a:xfrm>
          <a:prstGeom prst="rect">
            <a:avLst/>
          </a:prstGeom>
        </p:spPr>
      </p:pic>
      <p:sp>
        <p:nvSpPr>
          <p:cNvPr id="7" name="Rectangle 6">
            <a:extLst>
              <a:ext uri="{FF2B5EF4-FFF2-40B4-BE49-F238E27FC236}">
                <a16:creationId xmlns:a16="http://schemas.microsoft.com/office/drawing/2014/main" id="{BFDC3DDB-F6D6-4399-A37B-DF363BC3C87D}"/>
              </a:ext>
            </a:extLst>
          </p:cNvPr>
          <p:cNvSpPr/>
          <p:nvPr userDrawn="1"/>
        </p:nvSpPr>
        <p:spPr>
          <a:xfrm rot="5400000">
            <a:off x="1951893" y="4570700"/>
            <a:ext cx="542925" cy="38657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l"/>
            <a:r>
              <a:rPr lang="en-US" sz="3200" dirty="0">
                <a:solidFill>
                  <a:srgbClr val="FFFFF8"/>
                </a:solidFill>
                <a:latin typeface="Trenda Black" panose="00000900000000000000" pitchFamily="50" charset="0"/>
              </a:rPr>
              <a:t>FAMILY</a:t>
            </a:r>
            <a:endParaRPr lang="en-US" sz="2400" dirty="0">
              <a:solidFill>
                <a:srgbClr val="FFFFF8"/>
              </a:solidFill>
              <a:latin typeface="Trenda Black" panose="00000900000000000000" pitchFamily="50" charset="0"/>
            </a:endParaRPr>
          </a:p>
        </p:txBody>
      </p:sp>
      <p:sp>
        <p:nvSpPr>
          <p:cNvPr id="9" name="Rectangle 8">
            <a:extLst>
              <a:ext uri="{FF2B5EF4-FFF2-40B4-BE49-F238E27FC236}">
                <a16:creationId xmlns:a16="http://schemas.microsoft.com/office/drawing/2014/main" id="{9F373123-2116-4726-9719-FBBFEB1701E1}"/>
              </a:ext>
            </a:extLst>
          </p:cNvPr>
          <p:cNvSpPr/>
          <p:nvPr userDrawn="1"/>
        </p:nvSpPr>
        <p:spPr>
          <a:xfrm rot="5400000">
            <a:off x="413266" y="5483570"/>
            <a:ext cx="542925" cy="13694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u="sng" dirty="0">
                <a:solidFill>
                  <a:srgbClr val="FFFFF8"/>
                </a:solidFill>
                <a:latin typeface="Trenda Black" panose="00000900000000000000" pitchFamily="50" charset="0"/>
              </a:rPr>
              <a:t>THEME</a:t>
            </a:r>
            <a:r>
              <a:rPr lang="en-US" sz="1400" dirty="0">
                <a:solidFill>
                  <a:srgbClr val="FFFFF8"/>
                </a:solidFill>
                <a:latin typeface="Trenda Black" panose="00000900000000000000" pitchFamily="50" charset="0"/>
              </a:rPr>
              <a:t>:</a:t>
            </a:r>
          </a:p>
        </p:txBody>
      </p:sp>
      <p:pic>
        <p:nvPicPr>
          <p:cNvPr id="16" name="Picture 15" descr="A picture containing text&#10;&#10;Description automatically generated">
            <a:extLst>
              <a:ext uri="{FF2B5EF4-FFF2-40B4-BE49-F238E27FC236}">
                <a16:creationId xmlns:a16="http://schemas.microsoft.com/office/drawing/2014/main" id="{6A93B3F8-8C0F-44BE-96D3-4BA6721AADF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36746" y="2539763"/>
            <a:ext cx="3155254" cy="4322265"/>
          </a:xfrm>
          <a:prstGeom prst="rect">
            <a:avLst/>
          </a:prstGeom>
        </p:spPr>
      </p:pic>
    </p:spTree>
    <p:extLst>
      <p:ext uri="{BB962C8B-B14F-4D97-AF65-F5344CB8AC3E}">
        <p14:creationId xmlns:p14="http://schemas.microsoft.com/office/powerpoint/2010/main" val="2601461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LTUR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8F00F5-8D54-4E76-988B-512E37041886}"/>
              </a:ext>
            </a:extLst>
          </p:cNvPr>
          <p:cNvPicPr>
            <a:picLocks noChangeAspect="1"/>
          </p:cNvPicPr>
          <p:nvPr userDrawn="1"/>
        </p:nvPicPr>
        <p:blipFill rotWithShape="1">
          <a:blip r:embed="rId2"/>
          <a:srcRect b="51180"/>
          <a:stretch/>
        </p:blipFill>
        <p:spPr>
          <a:xfrm>
            <a:off x="0" y="5262823"/>
            <a:ext cx="12192000" cy="1595177"/>
          </a:xfrm>
          <a:prstGeom prst="rect">
            <a:avLst/>
          </a:prstGeom>
        </p:spPr>
      </p:pic>
      <p:sp>
        <p:nvSpPr>
          <p:cNvPr id="7" name="Rectangle 6">
            <a:extLst>
              <a:ext uri="{FF2B5EF4-FFF2-40B4-BE49-F238E27FC236}">
                <a16:creationId xmlns:a16="http://schemas.microsoft.com/office/drawing/2014/main" id="{BFDC3DDB-F6D6-4399-A37B-DF363BC3C87D}"/>
              </a:ext>
            </a:extLst>
          </p:cNvPr>
          <p:cNvSpPr/>
          <p:nvPr userDrawn="1"/>
        </p:nvSpPr>
        <p:spPr>
          <a:xfrm rot="5400000">
            <a:off x="1951893" y="4575925"/>
            <a:ext cx="542925" cy="38657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l"/>
            <a:r>
              <a:rPr lang="en-US" sz="3200" dirty="0">
                <a:solidFill>
                  <a:srgbClr val="FFFFF8"/>
                </a:solidFill>
                <a:latin typeface="Trenda Black" panose="00000900000000000000" pitchFamily="50" charset="0"/>
              </a:rPr>
              <a:t>CULTURE</a:t>
            </a:r>
            <a:endParaRPr lang="en-US" sz="2400" dirty="0">
              <a:solidFill>
                <a:srgbClr val="FFFFF8"/>
              </a:solidFill>
              <a:latin typeface="Trenda Black" panose="00000900000000000000" pitchFamily="50" charset="0"/>
            </a:endParaRPr>
          </a:p>
        </p:txBody>
      </p:sp>
      <p:sp>
        <p:nvSpPr>
          <p:cNvPr id="9" name="Rectangle 8">
            <a:extLst>
              <a:ext uri="{FF2B5EF4-FFF2-40B4-BE49-F238E27FC236}">
                <a16:creationId xmlns:a16="http://schemas.microsoft.com/office/drawing/2014/main" id="{9F373123-2116-4726-9719-FBBFEB1701E1}"/>
              </a:ext>
            </a:extLst>
          </p:cNvPr>
          <p:cNvSpPr/>
          <p:nvPr userDrawn="1"/>
        </p:nvSpPr>
        <p:spPr>
          <a:xfrm rot="5400000">
            <a:off x="413266" y="5488795"/>
            <a:ext cx="542925" cy="13694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u="sng" dirty="0">
                <a:solidFill>
                  <a:srgbClr val="FFFFF8"/>
                </a:solidFill>
                <a:latin typeface="Trenda Black" panose="00000900000000000000" pitchFamily="50" charset="0"/>
              </a:rPr>
              <a:t>THEME</a:t>
            </a:r>
            <a:r>
              <a:rPr lang="en-US" sz="1400" dirty="0">
                <a:solidFill>
                  <a:srgbClr val="FFFFF8"/>
                </a:solidFill>
                <a:latin typeface="Trenda Black" panose="00000900000000000000" pitchFamily="50" charset="0"/>
              </a:rPr>
              <a:t>:</a:t>
            </a:r>
          </a:p>
        </p:txBody>
      </p:sp>
      <p:pic>
        <p:nvPicPr>
          <p:cNvPr id="14" name="Picture 13" descr="A picture containing text&#10;&#10;Description automatically generated">
            <a:extLst>
              <a:ext uri="{FF2B5EF4-FFF2-40B4-BE49-F238E27FC236}">
                <a16:creationId xmlns:a16="http://schemas.microsoft.com/office/drawing/2014/main" id="{234A15EE-AE1C-4E6E-9302-288504348A2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36746" y="2539763"/>
            <a:ext cx="3155254" cy="4322265"/>
          </a:xfrm>
          <a:prstGeom prst="rect">
            <a:avLst/>
          </a:prstGeom>
        </p:spPr>
      </p:pic>
    </p:spTree>
    <p:extLst>
      <p:ext uri="{BB962C8B-B14F-4D97-AF65-F5344CB8AC3E}">
        <p14:creationId xmlns:p14="http://schemas.microsoft.com/office/powerpoint/2010/main" val="1206737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DUCA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6911AA-1015-403C-AC5B-FFCF300FB7B8}"/>
              </a:ext>
            </a:extLst>
          </p:cNvPr>
          <p:cNvPicPr>
            <a:picLocks noChangeAspect="1"/>
          </p:cNvPicPr>
          <p:nvPr userDrawn="1"/>
        </p:nvPicPr>
        <p:blipFill rotWithShape="1">
          <a:blip r:embed="rId2"/>
          <a:srcRect b="50437"/>
          <a:stretch/>
        </p:blipFill>
        <p:spPr>
          <a:xfrm>
            <a:off x="0" y="5238554"/>
            <a:ext cx="12192000" cy="1619446"/>
          </a:xfrm>
          <a:prstGeom prst="rect">
            <a:avLst/>
          </a:prstGeom>
        </p:spPr>
      </p:pic>
      <p:sp>
        <p:nvSpPr>
          <p:cNvPr id="7" name="Rectangle 6">
            <a:extLst>
              <a:ext uri="{FF2B5EF4-FFF2-40B4-BE49-F238E27FC236}">
                <a16:creationId xmlns:a16="http://schemas.microsoft.com/office/drawing/2014/main" id="{BFDC3DDB-F6D6-4399-A37B-DF363BC3C87D}"/>
              </a:ext>
            </a:extLst>
          </p:cNvPr>
          <p:cNvSpPr/>
          <p:nvPr userDrawn="1"/>
        </p:nvSpPr>
        <p:spPr>
          <a:xfrm rot="5400000">
            <a:off x="1951893" y="4570700"/>
            <a:ext cx="542925" cy="38657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l"/>
            <a:r>
              <a:rPr lang="en-US" sz="3200" dirty="0">
                <a:solidFill>
                  <a:srgbClr val="FFFFF8"/>
                </a:solidFill>
                <a:latin typeface="Trenda Black" panose="00000900000000000000" pitchFamily="50" charset="0"/>
              </a:rPr>
              <a:t>EDUCATION</a:t>
            </a:r>
            <a:endParaRPr lang="en-US" sz="2400" dirty="0">
              <a:solidFill>
                <a:srgbClr val="FFFFF8"/>
              </a:solidFill>
              <a:latin typeface="Trenda Black" panose="00000900000000000000" pitchFamily="50" charset="0"/>
            </a:endParaRPr>
          </a:p>
        </p:txBody>
      </p:sp>
      <p:sp>
        <p:nvSpPr>
          <p:cNvPr id="9" name="Rectangle 8">
            <a:extLst>
              <a:ext uri="{FF2B5EF4-FFF2-40B4-BE49-F238E27FC236}">
                <a16:creationId xmlns:a16="http://schemas.microsoft.com/office/drawing/2014/main" id="{9F373123-2116-4726-9719-FBBFEB1701E1}"/>
              </a:ext>
            </a:extLst>
          </p:cNvPr>
          <p:cNvSpPr/>
          <p:nvPr userDrawn="1"/>
        </p:nvSpPr>
        <p:spPr>
          <a:xfrm rot="5400000">
            <a:off x="413266" y="5483570"/>
            <a:ext cx="542925" cy="13694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u="sng" dirty="0">
                <a:solidFill>
                  <a:srgbClr val="FFFFF8"/>
                </a:solidFill>
                <a:latin typeface="Trenda Black" panose="00000900000000000000" pitchFamily="50" charset="0"/>
              </a:rPr>
              <a:t>THEME</a:t>
            </a:r>
            <a:r>
              <a:rPr lang="en-US" sz="1400" dirty="0">
                <a:solidFill>
                  <a:srgbClr val="FFFFF8"/>
                </a:solidFill>
                <a:latin typeface="Trenda Black" panose="00000900000000000000" pitchFamily="50" charset="0"/>
              </a:rPr>
              <a:t>:</a:t>
            </a:r>
          </a:p>
        </p:txBody>
      </p:sp>
      <p:pic>
        <p:nvPicPr>
          <p:cNvPr id="14" name="Picture 13" descr="A picture containing text&#10;&#10;Description automatically generated">
            <a:extLst>
              <a:ext uri="{FF2B5EF4-FFF2-40B4-BE49-F238E27FC236}">
                <a16:creationId xmlns:a16="http://schemas.microsoft.com/office/drawing/2014/main" id="{AEF7B657-F8AA-4900-A5A8-28AFFAB9B5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36746" y="2539763"/>
            <a:ext cx="3155254" cy="4322265"/>
          </a:xfrm>
          <a:prstGeom prst="rect">
            <a:avLst/>
          </a:prstGeom>
        </p:spPr>
      </p:pic>
    </p:spTree>
    <p:extLst>
      <p:ext uri="{BB962C8B-B14F-4D97-AF65-F5344CB8AC3E}">
        <p14:creationId xmlns:p14="http://schemas.microsoft.com/office/powerpoint/2010/main" val="2027309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TAIL">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E40716-1F4A-4596-9252-B1AA37CB243F}"/>
              </a:ext>
            </a:extLst>
          </p:cNvPr>
          <p:cNvPicPr>
            <a:picLocks noChangeAspect="1"/>
          </p:cNvPicPr>
          <p:nvPr userDrawn="1"/>
        </p:nvPicPr>
        <p:blipFill rotWithShape="1">
          <a:blip r:embed="rId2"/>
          <a:srcRect b="51180"/>
          <a:stretch/>
        </p:blipFill>
        <p:spPr>
          <a:xfrm>
            <a:off x="0" y="5262823"/>
            <a:ext cx="12192000" cy="1595177"/>
          </a:xfrm>
          <a:prstGeom prst="rect">
            <a:avLst/>
          </a:prstGeom>
        </p:spPr>
      </p:pic>
      <p:sp>
        <p:nvSpPr>
          <p:cNvPr id="7" name="Rectangle 6">
            <a:extLst>
              <a:ext uri="{FF2B5EF4-FFF2-40B4-BE49-F238E27FC236}">
                <a16:creationId xmlns:a16="http://schemas.microsoft.com/office/drawing/2014/main" id="{BFDC3DDB-F6D6-4399-A37B-DF363BC3C87D}"/>
              </a:ext>
            </a:extLst>
          </p:cNvPr>
          <p:cNvSpPr/>
          <p:nvPr userDrawn="1"/>
        </p:nvSpPr>
        <p:spPr>
          <a:xfrm rot="5400000">
            <a:off x="1951893" y="4570700"/>
            <a:ext cx="542925" cy="38657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l"/>
            <a:r>
              <a:rPr lang="en-US" sz="3200" dirty="0">
                <a:solidFill>
                  <a:srgbClr val="FFFFF8"/>
                </a:solidFill>
                <a:latin typeface="Trenda Black" panose="00000900000000000000" pitchFamily="50" charset="0"/>
              </a:rPr>
              <a:t>RETAIL</a:t>
            </a:r>
            <a:endParaRPr lang="en-US" sz="2400" dirty="0">
              <a:solidFill>
                <a:srgbClr val="FFFFF8"/>
              </a:solidFill>
              <a:latin typeface="Trenda Black" panose="00000900000000000000" pitchFamily="50" charset="0"/>
            </a:endParaRPr>
          </a:p>
        </p:txBody>
      </p:sp>
      <p:sp>
        <p:nvSpPr>
          <p:cNvPr id="9" name="Rectangle 8">
            <a:extLst>
              <a:ext uri="{FF2B5EF4-FFF2-40B4-BE49-F238E27FC236}">
                <a16:creationId xmlns:a16="http://schemas.microsoft.com/office/drawing/2014/main" id="{9F373123-2116-4726-9719-FBBFEB1701E1}"/>
              </a:ext>
            </a:extLst>
          </p:cNvPr>
          <p:cNvSpPr/>
          <p:nvPr userDrawn="1"/>
        </p:nvSpPr>
        <p:spPr>
          <a:xfrm rot="5400000">
            <a:off x="413266" y="5483570"/>
            <a:ext cx="542925" cy="13694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u="sng" dirty="0">
                <a:solidFill>
                  <a:srgbClr val="FFFFF8"/>
                </a:solidFill>
                <a:latin typeface="Trenda Black" panose="00000900000000000000" pitchFamily="50" charset="0"/>
              </a:rPr>
              <a:t>THEME</a:t>
            </a:r>
            <a:r>
              <a:rPr lang="en-US" sz="1400" dirty="0">
                <a:solidFill>
                  <a:srgbClr val="FFFFF8"/>
                </a:solidFill>
                <a:latin typeface="Trenda Black" panose="00000900000000000000" pitchFamily="50" charset="0"/>
              </a:rPr>
              <a:t>:</a:t>
            </a:r>
          </a:p>
        </p:txBody>
      </p:sp>
      <p:pic>
        <p:nvPicPr>
          <p:cNvPr id="14" name="Picture 13" descr="A picture containing text&#10;&#10;Description automatically generated">
            <a:extLst>
              <a:ext uri="{FF2B5EF4-FFF2-40B4-BE49-F238E27FC236}">
                <a16:creationId xmlns:a16="http://schemas.microsoft.com/office/drawing/2014/main" id="{29B80284-D115-44F6-9807-F2EE7123052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36746" y="2539763"/>
            <a:ext cx="3155254" cy="4322265"/>
          </a:xfrm>
          <a:prstGeom prst="rect">
            <a:avLst/>
          </a:prstGeom>
        </p:spPr>
      </p:pic>
    </p:spTree>
    <p:extLst>
      <p:ext uri="{BB962C8B-B14F-4D97-AF65-F5344CB8AC3E}">
        <p14:creationId xmlns:p14="http://schemas.microsoft.com/office/powerpoint/2010/main" val="66818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ADERSHIP">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FD5A9FF-CEDF-458A-890E-9C3F70815CBA}"/>
              </a:ext>
            </a:extLst>
          </p:cNvPr>
          <p:cNvPicPr>
            <a:picLocks noChangeAspect="1"/>
          </p:cNvPicPr>
          <p:nvPr userDrawn="1"/>
        </p:nvPicPr>
        <p:blipFill rotWithShape="1">
          <a:blip r:embed="rId2"/>
          <a:srcRect b="51180"/>
          <a:stretch/>
        </p:blipFill>
        <p:spPr>
          <a:xfrm>
            <a:off x="0" y="5262823"/>
            <a:ext cx="12192000" cy="1595177"/>
          </a:xfrm>
          <a:prstGeom prst="rect">
            <a:avLst/>
          </a:prstGeom>
        </p:spPr>
      </p:pic>
      <p:sp>
        <p:nvSpPr>
          <p:cNvPr id="7" name="Rectangle 6">
            <a:extLst>
              <a:ext uri="{FF2B5EF4-FFF2-40B4-BE49-F238E27FC236}">
                <a16:creationId xmlns:a16="http://schemas.microsoft.com/office/drawing/2014/main" id="{BFDC3DDB-F6D6-4399-A37B-DF363BC3C87D}"/>
              </a:ext>
            </a:extLst>
          </p:cNvPr>
          <p:cNvSpPr/>
          <p:nvPr userDrawn="1"/>
        </p:nvSpPr>
        <p:spPr>
          <a:xfrm rot="5400000">
            <a:off x="1951893" y="4570700"/>
            <a:ext cx="542925" cy="38657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l"/>
            <a:r>
              <a:rPr lang="en-US" sz="3200" dirty="0">
                <a:solidFill>
                  <a:srgbClr val="FFFFF8"/>
                </a:solidFill>
                <a:latin typeface="Trenda Black" panose="00000900000000000000" pitchFamily="50" charset="0"/>
              </a:rPr>
              <a:t>LEADERSHIP</a:t>
            </a:r>
            <a:endParaRPr lang="en-US" sz="2400" dirty="0">
              <a:solidFill>
                <a:srgbClr val="FFFFF8"/>
              </a:solidFill>
              <a:latin typeface="Trenda Black" panose="00000900000000000000" pitchFamily="50" charset="0"/>
            </a:endParaRPr>
          </a:p>
        </p:txBody>
      </p:sp>
      <p:sp>
        <p:nvSpPr>
          <p:cNvPr id="9" name="Rectangle 8">
            <a:extLst>
              <a:ext uri="{FF2B5EF4-FFF2-40B4-BE49-F238E27FC236}">
                <a16:creationId xmlns:a16="http://schemas.microsoft.com/office/drawing/2014/main" id="{9F373123-2116-4726-9719-FBBFEB1701E1}"/>
              </a:ext>
            </a:extLst>
          </p:cNvPr>
          <p:cNvSpPr/>
          <p:nvPr userDrawn="1"/>
        </p:nvSpPr>
        <p:spPr>
          <a:xfrm rot="5400000">
            <a:off x="413266" y="5483570"/>
            <a:ext cx="542925" cy="13694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u="sng" dirty="0">
                <a:solidFill>
                  <a:srgbClr val="FFFFF8"/>
                </a:solidFill>
                <a:latin typeface="Trenda Black" panose="00000900000000000000" pitchFamily="50" charset="0"/>
              </a:rPr>
              <a:t>THEME</a:t>
            </a:r>
            <a:r>
              <a:rPr lang="en-US" sz="1400" dirty="0">
                <a:solidFill>
                  <a:srgbClr val="FFFFF8"/>
                </a:solidFill>
                <a:latin typeface="Trenda Black" panose="00000900000000000000" pitchFamily="50" charset="0"/>
              </a:rPr>
              <a:t>:</a:t>
            </a:r>
          </a:p>
        </p:txBody>
      </p:sp>
      <p:pic>
        <p:nvPicPr>
          <p:cNvPr id="16" name="Picture 15" descr="A picture containing text&#10;&#10;Description automatically generated">
            <a:extLst>
              <a:ext uri="{FF2B5EF4-FFF2-40B4-BE49-F238E27FC236}">
                <a16:creationId xmlns:a16="http://schemas.microsoft.com/office/drawing/2014/main" id="{983B3CDF-25F8-4F80-82CE-096753878C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36746" y="2539763"/>
            <a:ext cx="3155254" cy="4322265"/>
          </a:xfrm>
          <a:prstGeom prst="rect">
            <a:avLst/>
          </a:prstGeom>
        </p:spPr>
      </p:pic>
    </p:spTree>
    <p:extLst>
      <p:ext uri="{BB962C8B-B14F-4D97-AF65-F5344CB8AC3E}">
        <p14:creationId xmlns:p14="http://schemas.microsoft.com/office/powerpoint/2010/main" val="1970483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CHNOLOG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263C67-C19A-4EF8-B6C1-FC25A54EFED1}"/>
              </a:ext>
            </a:extLst>
          </p:cNvPr>
          <p:cNvPicPr>
            <a:picLocks noChangeAspect="1"/>
          </p:cNvPicPr>
          <p:nvPr userDrawn="1"/>
        </p:nvPicPr>
        <p:blipFill rotWithShape="1">
          <a:blip r:embed="rId2"/>
          <a:srcRect b="50437"/>
          <a:stretch/>
        </p:blipFill>
        <p:spPr>
          <a:xfrm>
            <a:off x="0" y="5238554"/>
            <a:ext cx="12192000" cy="1619446"/>
          </a:xfrm>
          <a:prstGeom prst="rect">
            <a:avLst/>
          </a:prstGeom>
        </p:spPr>
      </p:pic>
      <p:sp>
        <p:nvSpPr>
          <p:cNvPr id="7" name="Rectangle 6">
            <a:extLst>
              <a:ext uri="{FF2B5EF4-FFF2-40B4-BE49-F238E27FC236}">
                <a16:creationId xmlns:a16="http://schemas.microsoft.com/office/drawing/2014/main" id="{BFDC3DDB-F6D6-4399-A37B-DF363BC3C87D}"/>
              </a:ext>
            </a:extLst>
          </p:cNvPr>
          <p:cNvSpPr/>
          <p:nvPr userDrawn="1"/>
        </p:nvSpPr>
        <p:spPr>
          <a:xfrm rot="5400000">
            <a:off x="1951893" y="4570700"/>
            <a:ext cx="542925" cy="38657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l"/>
            <a:r>
              <a:rPr lang="en-US" sz="3200" dirty="0">
                <a:solidFill>
                  <a:srgbClr val="FFFFF8"/>
                </a:solidFill>
                <a:latin typeface="Trenda Black" panose="00000900000000000000" pitchFamily="50" charset="0"/>
              </a:rPr>
              <a:t>TECHNOLOGY</a:t>
            </a:r>
            <a:endParaRPr lang="en-US" sz="2400" dirty="0">
              <a:solidFill>
                <a:srgbClr val="FFFFF8"/>
              </a:solidFill>
              <a:latin typeface="Trenda Black" panose="00000900000000000000" pitchFamily="50" charset="0"/>
            </a:endParaRPr>
          </a:p>
        </p:txBody>
      </p:sp>
      <p:sp>
        <p:nvSpPr>
          <p:cNvPr id="9" name="Rectangle 8">
            <a:extLst>
              <a:ext uri="{FF2B5EF4-FFF2-40B4-BE49-F238E27FC236}">
                <a16:creationId xmlns:a16="http://schemas.microsoft.com/office/drawing/2014/main" id="{9F373123-2116-4726-9719-FBBFEB1701E1}"/>
              </a:ext>
            </a:extLst>
          </p:cNvPr>
          <p:cNvSpPr/>
          <p:nvPr userDrawn="1"/>
        </p:nvSpPr>
        <p:spPr>
          <a:xfrm rot="5400000">
            <a:off x="413266" y="5483570"/>
            <a:ext cx="542925" cy="13694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u="sng" dirty="0">
                <a:solidFill>
                  <a:srgbClr val="FFFFF8"/>
                </a:solidFill>
                <a:latin typeface="Trenda Black" panose="00000900000000000000" pitchFamily="50" charset="0"/>
              </a:rPr>
              <a:t>THEME</a:t>
            </a:r>
            <a:r>
              <a:rPr lang="en-US" sz="1400" dirty="0">
                <a:solidFill>
                  <a:srgbClr val="FFFFF8"/>
                </a:solidFill>
                <a:latin typeface="Trenda Black" panose="00000900000000000000" pitchFamily="50" charset="0"/>
              </a:rPr>
              <a:t>:</a:t>
            </a:r>
          </a:p>
        </p:txBody>
      </p:sp>
      <p:pic>
        <p:nvPicPr>
          <p:cNvPr id="14" name="Picture 13" descr="A picture containing text&#10;&#10;Description automatically generated">
            <a:extLst>
              <a:ext uri="{FF2B5EF4-FFF2-40B4-BE49-F238E27FC236}">
                <a16:creationId xmlns:a16="http://schemas.microsoft.com/office/drawing/2014/main" id="{EB5387D8-8846-46BB-869F-0BEDE270CA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36746" y="2539763"/>
            <a:ext cx="3155254" cy="4322265"/>
          </a:xfrm>
          <a:prstGeom prst="rect">
            <a:avLst/>
          </a:prstGeom>
        </p:spPr>
      </p:pic>
    </p:spTree>
    <p:extLst>
      <p:ext uri="{BB962C8B-B14F-4D97-AF65-F5344CB8AC3E}">
        <p14:creationId xmlns:p14="http://schemas.microsoft.com/office/powerpoint/2010/main" val="3962261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TREPRENEURSHIP">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9ED5615-2095-41BC-B4B6-3C44872440ED}"/>
              </a:ext>
            </a:extLst>
          </p:cNvPr>
          <p:cNvPicPr>
            <a:picLocks noChangeAspect="1"/>
          </p:cNvPicPr>
          <p:nvPr userDrawn="1"/>
        </p:nvPicPr>
        <p:blipFill rotWithShape="1">
          <a:blip r:embed="rId2"/>
          <a:srcRect b="51427"/>
          <a:stretch/>
        </p:blipFill>
        <p:spPr>
          <a:xfrm>
            <a:off x="0" y="5270879"/>
            <a:ext cx="12192000" cy="1587121"/>
          </a:xfrm>
          <a:prstGeom prst="rect">
            <a:avLst/>
          </a:prstGeom>
        </p:spPr>
      </p:pic>
      <p:sp>
        <p:nvSpPr>
          <p:cNvPr id="7" name="Rectangle 6">
            <a:extLst>
              <a:ext uri="{FF2B5EF4-FFF2-40B4-BE49-F238E27FC236}">
                <a16:creationId xmlns:a16="http://schemas.microsoft.com/office/drawing/2014/main" id="{BFDC3DDB-F6D6-4399-A37B-DF363BC3C87D}"/>
              </a:ext>
            </a:extLst>
          </p:cNvPr>
          <p:cNvSpPr/>
          <p:nvPr userDrawn="1"/>
        </p:nvSpPr>
        <p:spPr>
          <a:xfrm rot="5400000">
            <a:off x="2203245" y="4019214"/>
            <a:ext cx="542925" cy="49494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200" dirty="0">
                <a:solidFill>
                  <a:srgbClr val="FFFFF8"/>
                </a:solidFill>
                <a:latin typeface="Trenda Black" panose="00000900000000000000" pitchFamily="50" charset="0"/>
              </a:rPr>
              <a:t>ENTREPRENEURSHIP</a:t>
            </a:r>
            <a:endParaRPr lang="en-US" sz="2400" dirty="0">
              <a:solidFill>
                <a:srgbClr val="FFFFF8"/>
              </a:solidFill>
              <a:latin typeface="Trenda Black" panose="00000900000000000000" pitchFamily="50" charset="0"/>
            </a:endParaRPr>
          </a:p>
        </p:txBody>
      </p:sp>
      <p:sp>
        <p:nvSpPr>
          <p:cNvPr id="9" name="Rectangle 8">
            <a:extLst>
              <a:ext uri="{FF2B5EF4-FFF2-40B4-BE49-F238E27FC236}">
                <a16:creationId xmlns:a16="http://schemas.microsoft.com/office/drawing/2014/main" id="{9F373123-2116-4726-9719-FBBFEB1701E1}"/>
              </a:ext>
            </a:extLst>
          </p:cNvPr>
          <p:cNvSpPr/>
          <p:nvPr userDrawn="1"/>
        </p:nvSpPr>
        <p:spPr>
          <a:xfrm rot="5400000">
            <a:off x="413266" y="5431321"/>
            <a:ext cx="542925" cy="13694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u="sng" dirty="0">
                <a:solidFill>
                  <a:srgbClr val="FFFFF8"/>
                </a:solidFill>
                <a:latin typeface="Trenda Black" panose="00000900000000000000" pitchFamily="50" charset="0"/>
              </a:rPr>
              <a:t>THEME</a:t>
            </a:r>
            <a:r>
              <a:rPr lang="en-US" sz="1400" dirty="0">
                <a:solidFill>
                  <a:srgbClr val="FFFFF8"/>
                </a:solidFill>
                <a:latin typeface="Trenda Black" panose="00000900000000000000" pitchFamily="50" charset="0"/>
              </a:rPr>
              <a:t>:</a:t>
            </a:r>
          </a:p>
        </p:txBody>
      </p:sp>
      <p:pic>
        <p:nvPicPr>
          <p:cNvPr id="26" name="Picture 25" descr="A picture containing text&#10;&#10;Description automatically generated">
            <a:extLst>
              <a:ext uri="{FF2B5EF4-FFF2-40B4-BE49-F238E27FC236}">
                <a16:creationId xmlns:a16="http://schemas.microsoft.com/office/drawing/2014/main" id="{411F11FB-C11F-4CAE-8479-6B87E0E69B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36746" y="2539763"/>
            <a:ext cx="3155254" cy="4322265"/>
          </a:xfrm>
          <a:prstGeom prst="rect">
            <a:avLst/>
          </a:prstGeom>
        </p:spPr>
      </p:pic>
    </p:spTree>
    <p:extLst>
      <p:ext uri="{BB962C8B-B14F-4D97-AF65-F5344CB8AC3E}">
        <p14:creationId xmlns:p14="http://schemas.microsoft.com/office/powerpoint/2010/main" val="2200545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ORKPLAC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F48CEF-3292-4DD4-9FCD-F6F3E6707D21}"/>
              </a:ext>
            </a:extLst>
          </p:cNvPr>
          <p:cNvPicPr>
            <a:picLocks noChangeAspect="1"/>
          </p:cNvPicPr>
          <p:nvPr userDrawn="1"/>
        </p:nvPicPr>
        <p:blipFill rotWithShape="1">
          <a:blip r:embed="rId2"/>
          <a:srcRect b="51303"/>
          <a:stretch/>
        </p:blipFill>
        <p:spPr>
          <a:xfrm>
            <a:off x="0" y="5266851"/>
            <a:ext cx="12192000" cy="1591149"/>
          </a:xfrm>
          <a:prstGeom prst="rect">
            <a:avLst/>
          </a:prstGeom>
        </p:spPr>
      </p:pic>
      <p:sp>
        <p:nvSpPr>
          <p:cNvPr id="7" name="Rectangle 6">
            <a:extLst>
              <a:ext uri="{FF2B5EF4-FFF2-40B4-BE49-F238E27FC236}">
                <a16:creationId xmlns:a16="http://schemas.microsoft.com/office/drawing/2014/main" id="{BFDC3DDB-F6D6-4399-A37B-DF363BC3C87D}"/>
              </a:ext>
            </a:extLst>
          </p:cNvPr>
          <p:cNvSpPr/>
          <p:nvPr userDrawn="1"/>
        </p:nvSpPr>
        <p:spPr>
          <a:xfrm rot="5400000">
            <a:off x="1951893" y="4570700"/>
            <a:ext cx="542925" cy="38657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l"/>
            <a:r>
              <a:rPr lang="en-US" sz="3200" dirty="0">
                <a:solidFill>
                  <a:srgbClr val="FFFFF8"/>
                </a:solidFill>
                <a:latin typeface="Trenda Black" panose="00000900000000000000" pitchFamily="50" charset="0"/>
              </a:rPr>
              <a:t>THE WORKPLACE</a:t>
            </a:r>
          </a:p>
        </p:txBody>
      </p:sp>
      <p:sp>
        <p:nvSpPr>
          <p:cNvPr id="9" name="Rectangle 8">
            <a:extLst>
              <a:ext uri="{FF2B5EF4-FFF2-40B4-BE49-F238E27FC236}">
                <a16:creationId xmlns:a16="http://schemas.microsoft.com/office/drawing/2014/main" id="{9F373123-2116-4726-9719-FBBFEB1701E1}"/>
              </a:ext>
            </a:extLst>
          </p:cNvPr>
          <p:cNvSpPr/>
          <p:nvPr userDrawn="1"/>
        </p:nvSpPr>
        <p:spPr>
          <a:xfrm rot="5400000">
            <a:off x="413266" y="5483570"/>
            <a:ext cx="542925" cy="13694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u="sng" dirty="0">
                <a:solidFill>
                  <a:srgbClr val="FFFFF8"/>
                </a:solidFill>
                <a:latin typeface="Trenda Black" panose="00000900000000000000" pitchFamily="50" charset="0"/>
              </a:rPr>
              <a:t>THEME</a:t>
            </a:r>
            <a:r>
              <a:rPr lang="en-US" sz="1400" dirty="0">
                <a:solidFill>
                  <a:srgbClr val="FFFFF8"/>
                </a:solidFill>
                <a:latin typeface="Trenda Black" panose="00000900000000000000" pitchFamily="50" charset="0"/>
              </a:rPr>
              <a:t>:</a:t>
            </a:r>
          </a:p>
        </p:txBody>
      </p:sp>
      <p:pic>
        <p:nvPicPr>
          <p:cNvPr id="16" name="Picture 15" descr="A picture containing text&#10;&#10;Description automatically generated">
            <a:extLst>
              <a:ext uri="{FF2B5EF4-FFF2-40B4-BE49-F238E27FC236}">
                <a16:creationId xmlns:a16="http://schemas.microsoft.com/office/drawing/2014/main" id="{CCFFC13D-416D-49FA-8A7D-3486CCA6F5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36746" y="2539763"/>
            <a:ext cx="3155254" cy="4322265"/>
          </a:xfrm>
          <a:prstGeom prst="rect">
            <a:avLst/>
          </a:prstGeom>
        </p:spPr>
      </p:pic>
    </p:spTree>
    <p:extLst>
      <p:ext uri="{BB962C8B-B14F-4D97-AF65-F5344CB8AC3E}">
        <p14:creationId xmlns:p14="http://schemas.microsoft.com/office/powerpoint/2010/main" val="1780027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GOVERNM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E65EDB-F597-4B35-A815-674DCD55D903}"/>
              </a:ext>
            </a:extLst>
          </p:cNvPr>
          <p:cNvPicPr>
            <a:picLocks noChangeAspect="1"/>
          </p:cNvPicPr>
          <p:nvPr userDrawn="1"/>
        </p:nvPicPr>
        <p:blipFill rotWithShape="1">
          <a:blip r:embed="rId2"/>
          <a:srcRect b="50437"/>
          <a:stretch/>
        </p:blipFill>
        <p:spPr>
          <a:xfrm>
            <a:off x="0" y="5238554"/>
            <a:ext cx="12192000" cy="1619446"/>
          </a:xfrm>
          <a:prstGeom prst="rect">
            <a:avLst/>
          </a:prstGeom>
        </p:spPr>
      </p:pic>
      <p:sp>
        <p:nvSpPr>
          <p:cNvPr id="7" name="Rectangle 6">
            <a:extLst>
              <a:ext uri="{FF2B5EF4-FFF2-40B4-BE49-F238E27FC236}">
                <a16:creationId xmlns:a16="http://schemas.microsoft.com/office/drawing/2014/main" id="{BFDC3DDB-F6D6-4399-A37B-DF363BC3C87D}"/>
              </a:ext>
            </a:extLst>
          </p:cNvPr>
          <p:cNvSpPr/>
          <p:nvPr userDrawn="1"/>
        </p:nvSpPr>
        <p:spPr>
          <a:xfrm rot="5400000">
            <a:off x="1951893" y="4570700"/>
            <a:ext cx="542925" cy="38657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l"/>
            <a:r>
              <a:rPr lang="en-US" sz="3200" dirty="0">
                <a:solidFill>
                  <a:srgbClr val="FFFFF8"/>
                </a:solidFill>
                <a:latin typeface="Trenda Black" panose="00000900000000000000" pitchFamily="50" charset="0"/>
              </a:rPr>
              <a:t>GOVERNMENT</a:t>
            </a:r>
            <a:endParaRPr lang="en-US" sz="2400" dirty="0">
              <a:solidFill>
                <a:srgbClr val="FFFFF8"/>
              </a:solidFill>
              <a:latin typeface="Trenda Black" panose="00000900000000000000" pitchFamily="50" charset="0"/>
            </a:endParaRPr>
          </a:p>
        </p:txBody>
      </p:sp>
      <p:sp>
        <p:nvSpPr>
          <p:cNvPr id="9" name="Rectangle 8">
            <a:extLst>
              <a:ext uri="{FF2B5EF4-FFF2-40B4-BE49-F238E27FC236}">
                <a16:creationId xmlns:a16="http://schemas.microsoft.com/office/drawing/2014/main" id="{9F373123-2116-4726-9719-FBBFEB1701E1}"/>
              </a:ext>
            </a:extLst>
          </p:cNvPr>
          <p:cNvSpPr/>
          <p:nvPr userDrawn="1"/>
        </p:nvSpPr>
        <p:spPr>
          <a:xfrm rot="5400000">
            <a:off x="413266" y="5483570"/>
            <a:ext cx="542925" cy="13694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u="sng" dirty="0">
                <a:solidFill>
                  <a:srgbClr val="FFFFF8"/>
                </a:solidFill>
                <a:latin typeface="Trenda Black" panose="00000900000000000000" pitchFamily="50" charset="0"/>
              </a:rPr>
              <a:t>THEME</a:t>
            </a:r>
            <a:r>
              <a:rPr lang="en-US" sz="1400" dirty="0">
                <a:solidFill>
                  <a:srgbClr val="FFFFF8"/>
                </a:solidFill>
                <a:latin typeface="Trenda Black" panose="00000900000000000000" pitchFamily="50" charset="0"/>
              </a:rPr>
              <a:t>:</a:t>
            </a:r>
          </a:p>
        </p:txBody>
      </p:sp>
      <p:pic>
        <p:nvPicPr>
          <p:cNvPr id="14" name="Picture 13" descr="A picture containing text&#10;&#10;Description automatically generated">
            <a:extLst>
              <a:ext uri="{FF2B5EF4-FFF2-40B4-BE49-F238E27FC236}">
                <a16:creationId xmlns:a16="http://schemas.microsoft.com/office/drawing/2014/main" id="{D88AA89F-4909-4160-B105-144B34002CB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36746" y="2539763"/>
            <a:ext cx="3155254" cy="4322265"/>
          </a:xfrm>
          <a:prstGeom prst="rect">
            <a:avLst/>
          </a:prstGeom>
        </p:spPr>
      </p:pic>
    </p:spTree>
    <p:extLst>
      <p:ext uri="{BB962C8B-B14F-4D97-AF65-F5344CB8AC3E}">
        <p14:creationId xmlns:p14="http://schemas.microsoft.com/office/powerpoint/2010/main" val="301279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TUR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FB9D53-B29A-4D08-9B91-356D318BF509}"/>
              </a:ext>
            </a:extLst>
          </p:cNvPr>
          <p:cNvPicPr>
            <a:picLocks noChangeAspect="1"/>
          </p:cNvPicPr>
          <p:nvPr userDrawn="1"/>
        </p:nvPicPr>
        <p:blipFill rotWithShape="1">
          <a:blip r:embed="rId2"/>
          <a:srcRect b="51303"/>
          <a:stretch/>
        </p:blipFill>
        <p:spPr>
          <a:xfrm>
            <a:off x="0" y="5278895"/>
            <a:ext cx="12192000" cy="1591149"/>
          </a:xfrm>
          <a:prstGeom prst="rect">
            <a:avLst/>
          </a:prstGeom>
        </p:spPr>
      </p:pic>
      <p:sp>
        <p:nvSpPr>
          <p:cNvPr id="7" name="Rectangle 6">
            <a:extLst>
              <a:ext uri="{FF2B5EF4-FFF2-40B4-BE49-F238E27FC236}">
                <a16:creationId xmlns:a16="http://schemas.microsoft.com/office/drawing/2014/main" id="{BFDC3DDB-F6D6-4399-A37B-DF363BC3C87D}"/>
              </a:ext>
            </a:extLst>
          </p:cNvPr>
          <p:cNvSpPr/>
          <p:nvPr userDrawn="1"/>
        </p:nvSpPr>
        <p:spPr>
          <a:xfrm rot="5400000">
            <a:off x="1951893" y="4570700"/>
            <a:ext cx="542925" cy="38657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l"/>
            <a:r>
              <a:rPr lang="en-US" sz="3200" dirty="0">
                <a:solidFill>
                  <a:srgbClr val="FFFFF8"/>
                </a:solidFill>
                <a:latin typeface="Trenda Black" panose="00000900000000000000" pitchFamily="50" charset="0"/>
              </a:rPr>
              <a:t>FUTURE</a:t>
            </a:r>
            <a:endParaRPr lang="en-US" sz="2400" dirty="0">
              <a:solidFill>
                <a:srgbClr val="FFFFF8"/>
              </a:solidFill>
              <a:latin typeface="Trenda Black" panose="00000900000000000000" pitchFamily="50" charset="0"/>
            </a:endParaRPr>
          </a:p>
        </p:txBody>
      </p:sp>
      <p:sp>
        <p:nvSpPr>
          <p:cNvPr id="9" name="Rectangle 8">
            <a:extLst>
              <a:ext uri="{FF2B5EF4-FFF2-40B4-BE49-F238E27FC236}">
                <a16:creationId xmlns:a16="http://schemas.microsoft.com/office/drawing/2014/main" id="{9F373123-2116-4726-9719-FBBFEB1701E1}"/>
              </a:ext>
            </a:extLst>
          </p:cNvPr>
          <p:cNvSpPr/>
          <p:nvPr userDrawn="1"/>
        </p:nvSpPr>
        <p:spPr>
          <a:xfrm rot="5400000">
            <a:off x="413266" y="5483570"/>
            <a:ext cx="542925" cy="136945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1400" u="sng" dirty="0">
                <a:solidFill>
                  <a:srgbClr val="FFFFF8"/>
                </a:solidFill>
                <a:latin typeface="Trenda Black" panose="00000900000000000000" pitchFamily="50" charset="0"/>
              </a:rPr>
              <a:t>THEME</a:t>
            </a:r>
            <a:r>
              <a:rPr lang="en-US" sz="1400" dirty="0">
                <a:solidFill>
                  <a:srgbClr val="FFFFF8"/>
                </a:solidFill>
                <a:latin typeface="Trenda Black" panose="00000900000000000000" pitchFamily="50" charset="0"/>
              </a:rPr>
              <a:t>:</a:t>
            </a:r>
          </a:p>
        </p:txBody>
      </p:sp>
      <p:pic>
        <p:nvPicPr>
          <p:cNvPr id="16" name="Picture 15" descr="A picture containing text&#10;&#10;Description automatically generated">
            <a:extLst>
              <a:ext uri="{FF2B5EF4-FFF2-40B4-BE49-F238E27FC236}">
                <a16:creationId xmlns:a16="http://schemas.microsoft.com/office/drawing/2014/main" id="{5FDE2831-5C47-49C6-98CF-40A6A9A98B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036746" y="2539763"/>
            <a:ext cx="3155254" cy="4322265"/>
          </a:xfrm>
          <a:prstGeom prst="rect">
            <a:avLst/>
          </a:prstGeom>
        </p:spPr>
      </p:pic>
    </p:spTree>
    <p:extLst>
      <p:ext uri="{BB962C8B-B14F-4D97-AF65-F5344CB8AC3E}">
        <p14:creationId xmlns:p14="http://schemas.microsoft.com/office/powerpoint/2010/main" val="3701838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B7523BB-9A13-42C7-810A-A6BE9EAE9405}"/>
              </a:ext>
            </a:extLst>
          </p:cNvPr>
          <p:cNvSpPr/>
          <p:nvPr userDrawn="1"/>
        </p:nvSpPr>
        <p:spPr>
          <a:xfrm rot="5400000">
            <a:off x="1711598" y="-1355560"/>
            <a:ext cx="324878" cy="33581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l"/>
            <a:r>
              <a:rPr lang="en-US" sz="1800" spc="0" dirty="0">
                <a:solidFill>
                  <a:schemeClr val="bg1"/>
                </a:solidFill>
                <a:latin typeface="Trenda Black" panose="00000900000000000000" pitchFamily="50" charset="0"/>
              </a:rPr>
              <a:t>CONVERSATION STARTER …</a:t>
            </a:r>
          </a:p>
        </p:txBody>
      </p:sp>
    </p:spTree>
    <p:extLst>
      <p:ext uri="{BB962C8B-B14F-4D97-AF65-F5344CB8AC3E}">
        <p14:creationId xmlns:p14="http://schemas.microsoft.com/office/powerpoint/2010/main" val="2531283230"/>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66" r:id="rId3"/>
    <p:sldLayoutId id="2147483669" r:id="rId4"/>
    <p:sldLayoutId id="2147483667" r:id="rId5"/>
    <p:sldLayoutId id="2147483668" r:id="rId6"/>
    <p:sldLayoutId id="2147483671" r:id="rId7"/>
    <p:sldLayoutId id="2147483675" r:id="rId8"/>
    <p:sldLayoutId id="2147483670" r:id="rId9"/>
    <p:sldLayoutId id="2147483662" r:id="rId10"/>
    <p:sldLayoutId id="2147483673" r:id="rId11"/>
    <p:sldLayoutId id="2147483672"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2AB897E-D89D-49FE-9D2F-079E92E17F6E}"/>
              </a:ext>
            </a:extLst>
          </p:cNvPr>
          <p:cNvPicPr>
            <a:picLocks noChangeAspect="1"/>
          </p:cNvPicPr>
          <p:nvPr/>
        </p:nvPicPr>
        <p:blipFill rotWithShape="1">
          <a:blip r:embed="rId2"/>
          <a:srcRect b="50000"/>
          <a:stretch/>
        </p:blipFill>
        <p:spPr>
          <a:xfrm>
            <a:off x="0" y="1465729"/>
            <a:ext cx="12192000" cy="5392271"/>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F8B2E7A7-589B-4897-9D24-6A6CF90F00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3664" y="101363"/>
            <a:ext cx="3155254" cy="4322265"/>
          </a:xfrm>
          <a:prstGeom prst="rect">
            <a:avLst/>
          </a:prstGeom>
        </p:spPr>
      </p:pic>
      <p:sp>
        <p:nvSpPr>
          <p:cNvPr id="6" name="Rectangle 5">
            <a:extLst>
              <a:ext uri="{FF2B5EF4-FFF2-40B4-BE49-F238E27FC236}">
                <a16:creationId xmlns:a16="http://schemas.microsoft.com/office/drawing/2014/main" id="{3876BB18-8837-4DC0-BCBE-E03581A0AA44}"/>
              </a:ext>
            </a:extLst>
          </p:cNvPr>
          <p:cNvSpPr/>
          <p:nvPr/>
        </p:nvSpPr>
        <p:spPr>
          <a:xfrm>
            <a:off x="113731" y="101363"/>
            <a:ext cx="3725839" cy="4945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5B45D47-3B6F-4369-9602-EBC321B2BFA2}"/>
              </a:ext>
            </a:extLst>
          </p:cNvPr>
          <p:cNvSpPr/>
          <p:nvPr/>
        </p:nvSpPr>
        <p:spPr>
          <a:xfrm rot="5400000">
            <a:off x="3307908" y="-2744903"/>
            <a:ext cx="935309" cy="69700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3600" spc="0" dirty="0">
                <a:solidFill>
                  <a:schemeClr val="bg1"/>
                </a:solidFill>
                <a:latin typeface="Trenda Black" panose="00000900000000000000" pitchFamily="50" charset="0"/>
              </a:rPr>
              <a:t>CONVERSATION STARTERS</a:t>
            </a:r>
          </a:p>
        </p:txBody>
      </p:sp>
      <p:sp>
        <p:nvSpPr>
          <p:cNvPr id="8" name="TextBox 7">
            <a:extLst>
              <a:ext uri="{FF2B5EF4-FFF2-40B4-BE49-F238E27FC236}">
                <a16:creationId xmlns:a16="http://schemas.microsoft.com/office/drawing/2014/main" id="{116DA01D-3881-45CB-9F79-3F43A1BFA20D}"/>
              </a:ext>
            </a:extLst>
          </p:cNvPr>
          <p:cNvSpPr txBox="1"/>
          <p:nvPr/>
        </p:nvSpPr>
        <p:spPr>
          <a:xfrm>
            <a:off x="342053" y="4489939"/>
            <a:ext cx="10285004" cy="2070112"/>
          </a:xfrm>
          <a:prstGeom prst="rect">
            <a:avLst/>
          </a:prstGeom>
          <a:noFill/>
        </p:spPr>
        <p:txBody>
          <a:bodyPr wrap="square" rtlCol="0" anchor="t">
            <a:noAutofit/>
          </a:bodyPr>
          <a:lstStyle/>
          <a:p>
            <a:pPr marL="174625"/>
            <a:r>
              <a:rPr lang="en-US" sz="4000" dirty="0">
                <a:latin typeface="Trenda Bold" panose="00000800000000000000" pitchFamily="50" charset="0"/>
              </a:rPr>
              <a:t>A Collection of 72 Provocative Questions to Start Conversations In Classrooms, Employee Teams or Book Clubs. </a:t>
            </a:r>
          </a:p>
        </p:txBody>
      </p:sp>
      <p:sp>
        <p:nvSpPr>
          <p:cNvPr id="9" name="Rectangle 8">
            <a:extLst>
              <a:ext uri="{FF2B5EF4-FFF2-40B4-BE49-F238E27FC236}">
                <a16:creationId xmlns:a16="http://schemas.microsoft.com/office/drawing/2014/main" id="{CB8A403F-4F6E-4D38-B7A7-EA873B9C6F4E}"/>
              </a:ext>
            </a:extLst>
          </p:cNvPr>
          <p:cNvSpPr/>
          <p:nvPr/>
        </p:nvSpPr>
        <p:spPr>
          <a:xfrm>
            <a:off x="0" y="0"/>
            <a:ext cx="12192000" cy="6858000"/>
          </a:xfrm>
          <a:prstGeom prst="rect">
            <a:avLst/>
          </a:prstGeom>
          <a:noFill/>
          <a:ln w="76200">
            <a:solidFill>
              <a:srgbClr val="F9E1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2867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a:extLst>
              <a:ext uri="{FF2B5EF4-FFF2-40B4-BE49-F238E27FC236}">
                <a16:creationId xmlns:a16="http://schemas.microsoft.com/office/drawing/2014/main" id="{5ABC7303-3A19-47A4-8BDE-4387E12A276F}"/>
              </a:ext>
            </a:extLst>
          </p:cNvPr>
          <p:cNvSpPr txBox="1"/>
          <p:nvPr/>
        </p:nvSpPr>
        <p:spPr>
          <a:xfrm>
            <a:off x="369348" y="1269040"/>
            <a:ext cx="8654473"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Who is one under-appreciated storyteller that you know from your cultural background but whom others might be unfamiliar with? How could you promote them?</a:t>
            </a:r>
          </a:p>
        </p:txBody>
      </p:sp>
    </p:spTree>
    <p:extLst>
      <p:ext uri="{BB962C8B-B14F-4D97-AF65-F5344CB8AC3E}">
        <p14:creationId xmlns:p14="http://schemas.microsoft.com/office/powerpoint/2010/main" val="299432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a:extLst>
              <a:ext uri="{FF2B5EF4-FFF2-40B4-BE49-F238E27FC236}">
                <a16:creationId xmlns:a16="http://schemas.microsoft.com/office/drawing/2014/main" id="{5ABC7303-3A19-47A4-8BDE-4387E12A276F}"/>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Find two stories from recent news about the same subject that have opposing perspectives. Why are they different, and what biases do they show?</a:t>
            </a:r>
          </a:p>
        </p:txBody>
      </p:sp>
    </p:spTree>
    <p:extLst>
      <p:ext uri="{BB962C8B-B14F-4D97-AF65-F5344CB8AC3E}">
        <p14:creationId xmlns:p14="http://schemas.microsoft.com/office/powerpoint/2010/main" val="964145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a:extLst>
              <a:ext uri="{FF2B5EF4-FFF2-40B4-BE49-F238E27FC236}">
                <a16:creationId xmlns:a16="http://schemas.microsoft.com/office/drawing/2014/main" id="{5ABC7303-3A19-47A4-8BDE-4387E12A276F}"/>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When’s the first time you recognized a part of your identity in a story (movie, book, TV, etc.) and how did it make you feel?</a:t>
            </a:r>
          </a:p>
        </p:txBody>
      </p:sp>
    </p:spTree>
    <p:extLst>
      <p:ext uri="{BB962C8B-B14F-4D97-AF65-F5344CB8AC3E}">
        <p14:creationId xmlns:p14="http://schemas.microsoft.com/office/powerpoint/2010/main" val="2764693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a:extLst>
              <a:ext uri="{FF2B5EF4-FFF2-40B4-BE49-F238E27FC236}">
                <a16:creationId xmlns:a16="http://schemas.microsoft.com/office/drawing/2014/main" id="{5ABC7303-3A19-47A4-8BDE-4387E12A276F}"/>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What’s an example of a story from the dominant culture, and what’s a story or perspective that’s missing from it?</a:t>
            </a:r>
          </a:p>
        </p:txBody>
      </p:sp>
    </p:spTree>
    <p:extLst>
      <p:ext uri="{BB962C8B-B14F-4D97-AF65-F5344CB8AC3E}">
        <p14:creationId xmlns:p14="http://schemas.microsoft.com/office/powerpoint/2010/main" val="199828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a:extLst>
              <a:ext uri="{FF2B5EF4-FFF2-40B4-BE49-F238E27FC236}">
                <a16:creationId xmlns:a16="http://schemas.microsoft.com/office/drawing/2014/main" id="{5ABC7303-3A19-47A4-8BDE-4387E12A276F}"/>
              </a:ext>
            </a:extLst>
          </p:cNvPr>
          <p:cNvSpPr txBox="1"/>
          <p:nvPr/>
        </p:nvSpPr>
        <p:spPr>
          <a:xfrm>
            <a:off x="511238" y="1237509"/>
            <a:ext cx="8362598"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What’s your favorite movie or TV show, and what kind of identities </a:t>
            </a:r>
          </a:p>
          <a:p>
            <a:pPr marL="174625"/>
            <a:r>
              <a:rPr lang="en-US" sz="4000" spc="-150" dirty="0">
                <a:latin typeface="Trenda Bold" panose="00000800000000000000" pitchFamily="50" charset="0"/>
              </a:rPr>
              <a:t>are depicted? What kind of </a:t>
            </a:r>
          </a:p>
          <a:p>
            <a:pPr marL="174625"/>
            <a:r>
              <a:rPr lang="en-US" sz="4000" spc="-150" dirty="0">
                <a:latin typeface="Trenda Bold" panose="00000800000000000000" pitchFamily="50" charset="0"/>
              </a:rPr>
              <a:t>identities or stories are missing?</a:t>
            </a:r>
          </a:p>
        </p:txBody>
      </p:sp>
    </p:spTree>
    <p:extLst>
      <p:ext uri="{BB962C8B-B14F-4D97-AF65-F5344CB8AC3E}">
        <p14:creationId xmlns:p14="http://schemas.microsoft.com/office/powerpoint/2010/main" val="224076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a:extLst>
              <a:ext uri="{FF2B5EF4-FFF2-40B4-BE49-F238E27FC236}">
                <a16:creationId xmlns:a16="http://schemas.microsoft.com/office/drawing/2014/main" id="{5ABC7303-3A19-47A4-8BDE-4387E12A276F}"/>
              </a:ext>
            </a:extLst>
          </p:cNvPr>
          <p:cNvSpPr txBox="1"/>
          <p:nvPr/>
        </p:nvSpPr>
        <p:spPr>
          <a:xfrm>
            <a:off x="511238" y="1237509"/>
            <a:ext cx="8501144"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Who is the greatest storyteller in your life, either someone you know or someone who creates media? What’s the greatest lesson you ever learned from them?</a:t>
            </a:r>
          </a:p>
        </p:txBody>
      </p:sp>
    </p:spTree>
    <p:extLst>
      <p:ext uri="{BB962C8B-B14F-4D97-AF65-F5344CB8AC3E}">
        <p14:creationId xmlns:p14="http://schemas.microsoft.com/office/powerpoint/2010/main" val="174367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4EBF2BB4-F12E-4B7F-924F-715820E4DB09}"/>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Write 3-5 sentences describing your identity. How have these words changed over time?</a:t>
            </a:r>
          </a:p>
        </p:txBody>
      </p:sp>
    </p:spTree>
    <p:extLst>
      <p:ext uri="{BB962C8B-B14F-4D97-AF65-F5344CB8AC3E}">
        <p14:creationId xmlns:p14="http://schemas.microsoft.com/office/powerpoint/2010/main" val="4270880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985EA6A4-A6D0-4317-B715-1B2E7A32A623}"/>
              </a:ext>
            </a:extLst>
          </p:cNvPr>
          <p:cNvSpPr txBox="1"/>
          <p:nvPr/>
        </p:nvSpPr>
        <p:spPr>
          <a:xfrm>
            <a:off x="511238" y="1237509"/>
            <a:ext cx="8317452"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 is one conversation or activity that you could engage in to better understand an identity different from your own? </a:t>
            </a:r>
          </a:p>
        </p:txBody>
      </p:sp>
    </p:spTree>
    <p:extLst>
      <p:ext uri="{BB962C8B-B14F-4D97-AF65-F5344CB8AC3E}">
        <p14:creationId xmlns:p14="http://schemas.microsoft.com/office/powerpoint/2010/main" val="2950133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985EA6A4-A6D0-4317-B715-1B2E7A32A623}"/>
              </a:ext>
            </a:extLst>
          </p:cNvPr>
          <p:cNvSpPr txBox="1"/>
          <p:nvPr/>
        </p:nvSpPr>
        <p:spPr>
          <a:xfrm>
            <a:off x="511238" y="1237509"/>
            <a:ext cx="7976779"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When have you felt safe and valid in the workplace to discuss your identity? When have you felt unsafe or uncomfortable?</a:t>
            </a:r>
          </a:p>
        </p:txBody>
      </p:sp>
    </p:spTree>
    <p:extLst>
      <p:ext uri="{BB962C8B-B14F-4D97-AF65-F5344CB8AC3E}">
        <p14:creationId xmlns:p14="http://schemas.microsoft.com/office/powerpoint/2010/main" val="924885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985EA6A4-A6D0-4317-B715-1B2E7A32A623}"/>
              </a:ext>
            </a:extLst>
          </p:cNvPr>
          <p:cNvSpPr txBox="1"/>
          <p:nvPr/>
        </p:nvSpPr>
        <p:spPr>
          <a:xfrm>
            <a:off x="511238" y="1237509"/>
            <a:ext cx="8317452"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 is one non-obvious thing you can share with others about your identity to help them understand </a:t>
            </a:r>
          </a:p>
          <a:p>
            <a:pPr marL="174625"/>
            <a:r>
              <a:rPr lang="en-US" sz="4000" spc="-150" dirty="0">
                <a:latin typeface="Trenda Bold" panose="00000800000000000000" pitchFamily="50" charset="0"/>
              </a:rPr>
              <a:t>it better?</a:t>
            </a:r>
          </a:p>
        </p:txBody>
      </p:sp>
    </p:spTree>
    <p:extLst>
      <p:ext uri="{BB962C8B-B14F-4D97-AF65-F5344CB8AC3E}">
        <p14:creationId xmlns:p14="http://schemas.microsoft.com/office/powerpoint/2010/main" val="2129830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985EA6A4-A6D0-4317-B715-1B2E7A32A623}"/>
              </a:ext>
            </a:extLst>
          </p:cNvPr>
          <p:cNvSpPr txBox="1"/>
          <p:nvPr/>
        </p:nvSpPr>
        <p:spPr>
          <a:xfrm>
            <a:off x="511238" y="1237509"/>
            <a:ext cx="8317452"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What’s an institution or program that supports your identity or helps you explore it? How?</a:t>
            </a:r>
          </a:p>
        </p:txBody>
      </p:sp>
    </p:spTree>
    <p:extLst>
      <p:ext uri="{BB962C8B-B14F-4D97-AF65-F5344CB8AC3E}">
        <p14:creationId xmlns:p14="http://schemas.microsoft.com/office/powerpoint/2010/main" val="650232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985EA6A4-A6D0-4317-B715-1B2E7A32A623}"/>
              </a:ext>
            </a:extLst>
          </p:cNvPr>
          <p:cNvSpPr txBox="1"/>
          <p:nvPr/>
        </p:nvSpPr>
        <p:spPr>
          <a:xfrm>
            <a:off x="511238" y="1237509"/>
            <a:ext cx="8317452"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 is one proactive thing you could do to be more of a role model to people who share your identity?</a:t>
            </a:r>
          </a:p>
        </p:txBody>
      </p:sp>
    </p:spTree>
    <p:extLst>
      <p:ext uri="{BB962C8B-B14F-4D97-AF65-F5344CB8AC3E}">
        <p14:creationId xmlns:p14="http://schemas.microsoft.com/office/powerpoint/2010/main" val="1509267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985EA6A4-A6D0-4317-B715-1B2E7A32A623}"/>
              </a:ext>
            </a:extLst>
          </p:cNvPr>
          <p:cNvSpPr txBox="1"/>
          <p:nvPr/>
        </p:nvSpPr>
        <p:spPr>
          <a:xfrm>
            <a:off x="511238" y="1237509"/>
            <a:ext cx="8317452"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How much of your home life do you feel comfortable sharing at work and why do you feel this way?</a:t>
            </a:r>
          </a:p>
        </p:txBody>
      </p:sp>
    </p:spTree>
    <p:extLst>
      <p:ext uri="{BB962C8B-B14F-4D97-AF65-F5344CB8AC3E}">
        <p14:creationId xmlns:p14="http://schemas.microsoft.com/office/powerpoint/2010/main" val="2913397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985EA6A4-A6D0-4317-B715-1B2E7A32A623}"/>
              </a:ext>
            </a:extLst>
          </p:cNvPr>
          <p:cNvSpPr txBox="1"/>
          <p:nvPr/>
        </p:nvSpPr>
        <p:spPr>
          <a:xfrm>
            <a:off x="511238" y="1237509"/>
            <a:ext cx="8317452"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Where do you see diversity in your own family and how would you define diversity?</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2772061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985EA6A4-A6D0-4317-B715-1B2E7A32A623}"/>
              </a:ext>
            </a:extLst>
          </p:cNvPr>
          <p:cNvSpPr txBox="1"/>
          <p:nvPr/>
        </p:nvSpPr>
        <p:spPr>
          <a:xfrm>
            <a:off x="511238" y="1237509"/>
            <a:ext cx="8317452"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 values were you taught by your family members and which ones did you develop on your own? </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2955096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985EA6A4-A6D0-4317-B715-1B2E7A32A623}"/>
              </a:ext>
            </a:extLst>
          </p:cNvPr>
          <p:cNvSpPr txBox="1"/>
          <p:nvPr/>
        </p:nvSpPr>
        <p:spPr>
          <a:xfrm>
            <a:off x="511238" y="1237509"/>
            <a:ext cx="7605719"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Have your assumptions or perceptions about family ever been challenged by someone else? How?</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1399848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985EA6A4-A6D0-4317-B715-1B2E7A32A623}"/>
              </a:ext>
            </a:extLst>
          </p:cNvPr>
          <p:cNvSpPr txBox="1"/>
          <p:nvPr/>
        </p:nvSpPr>
        <p:spPr>
          <a:xfrm>
            <a:off x="511238" y="1237509"/>
            <a:ext cx="7605719"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What’s one thing about your family that you take for granted, but might surprise other people? </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8601616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985EA6A4-A6D0-4317-B715-1B2E7A32A623}"/>
              </a:ext>
            </a:extLst>
          </p:cNvPr>
          <p:cNvSpPr txBox="1"/>
          <p:nvPr/>
        </p:nvSpPr>
        <p:spPr>
          <a:xfrm>
            <a:off x="511238" y="1237509"/>
            <a:ext cx="7605719" cy="3616467"/>
          </a:xfrm>
          <a:prstGeom prst="rect">
            <a:avLst/>
          </a:prstGeom>
          <a:noFill/>
        </p:spPr>
        <p:txBody>
          <a:bodyPr wrap="square" rtlCol="0" anchor="t">
            <a:noAutofit/>
          </a:bodyPr>
          <a:lstStyle/>
          <a:p>
            <a:pPr marL="174625"/>
            <a:r>
              <a:rPr lang="en-US" sz="4000" spc="-150">
                <a:latin typeface="Trenda Bold" panose="00000800000000000000" pitchFamily="50" charset="0"/>
              </a:rPr>
              <a:t>When is the first time you saw a family that’s different from your own? How was it different and what did you think about it?</a:t>
            </a:r>
            <a:endParaRPr lang="en-US" sz="4000" spc="-150" dirty="0">
              <a:latin typeface="Trenda Bold" panose="00000800000000000000" pitchFamily="50" charset="0"/>
            </a:endParaRPr>
          </a:p>
        </p:txBody>
      </p:sp>
    </p:spTree>
    <p:extLst>
      <p:ext uri="{BB962C8B-B14F-4D97-AF65-F5344CB8AC3E}">
        <p14:creationId xmlns:p14="http://schemas.microsoft.com/office/powerpoint/2010/main" val="3865920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04770988-C5DC-4BF0-BC83-59C64E7AF8D2}"/>
              </a:ext>
            </a:extLst>
          </p:cNvPr>
          <p:cNvSpPr txBox="1"/>
          <p:nvPr/>
        </p:nvSpPr>
        <p:spPr>
          <a:xfrm>
            <a:off x="511238" y="1237509"/>
            <a:ext cx="7812955" cy="8016850"/>
          </a:xfrm>
          <a:prstGeom prst="rect">
            <a:avLst/>
          </a:prstGeom>
          <a:noFill/>
        </p:spPr>
        <p:txBody>
          <a:bodyPr wrap="square" rtlCol="0" anchor="t">
            <a:noAutofit/>
          </a:bodyPr>
          <a:lstStyle/>
          <a:p>
            <a:pPr marL="174625"/>
            <a:r>
              <a:rPr lang="en-US" sz="4000" spc="-150" dirty="0">
                <a:latin typeface="Trenda Bold" panose="00000800000000000000" pitchFamily="50" charset="0"/>
              </a:rPr>
              <a:t>How was culture discussed in your home growing up or in your school? What was missing?</a:t>
            </a:r>
          </a:p>
          <a:p>
            <a:pPr marL="174625"/>
            <a:endParaRPr lang="en-US" sz="4000" spc="-150" dirty="0">
              <a:latin typeface="Trenda Bold" panose="00000800000000000000" pitchFamily="50" charset="0"/>
            </a:endParaRP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2099257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04770988-C5DC-4BF0-BC83-59C64E7AF8D2}"/>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How do you feel about the idea of being a global citizen, and what does this mean to you?</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4082397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04770988-C5DC-4BF0-BC83-59C64E7AF8D2}"/>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a:latin typeface="Trenda Bold" panose="00000800000000000000" pitchFamily="50" charset="0"/>
              </a:rPr>
              <a:t>List 2-3 cultures or subcultures you know nothing about. Now go and discover one new fact about each one.</a:t>
            </a:r>
            <a:endParaRPr lang="en-US" sz="4000" spc="-150" dirty="0">
              <a:latin typeface="Trenda Bold" panose="00000800000000000000" pitchFamily="50" charset="0"/>
            </a:endParaRPr>
          </a:p>
        </p:txBody>
      </p:sp>
    </p:spTree>
    <p:extLst>
      <p:ext uri="{BB962C8B-B14F-4D97-AF65-F5344CB8AC3E}">
        <p14:creationId xmlns:p14="http://schemas.microsoft.com/office/powerpoint/2010/main" val="2622903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04770988-C5DC-4BF0-BC83-59C64E7AF8D2}"/>
              </a:ext>
            </a:extLst>
          </p:cNvPr>
          <p:cNvSpPr txBox="1"/>
          <p:nvPr/>
        </p:nvSpPr>
        <p:spPr>
          <a:xfrm>
            <a:off x="511238" y="1237509"/>
            <a:ext cx="8188814"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What’s a subculture you’re part of, and is it inclusive or open to new people? Could you do something </a:t>
            </a:r>
            <a:br>
              <a:rPr lang="en-US" sz="4000" spc="-150" dirty="0">
                <a:latin typeface="Trenda Bold" panose="00000800000000000000" pitchFamily="50" charset="0"/>
              </a:rPr>
            </a:br>
            <a:r>
              <a:rPr lang="en-US" sz="4000" spc="-150" dirty="0">
                <a:latin typeface="Trenda Bold" panose="00000800000000000000" pitchFamily="50" charset="0"/>
              </a:rPr>
              <a:t>to make it more inclusive? </a:t>
            </a:r>
          </a:p>
        </p:txBody>
      </p:sp>
    </p:spTree>
    <p:extLst>
      <p:ext uri="{BB962C8B-B14F-4D97-AF65-F5344CB8AC3E}">
        <p14:creationId xmlns:p14="http://schemas.microsoft.com/office/powerpoint/2010/main" val="5388594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04770988-C5DC-4BF0-BC83-59C64E7AF8D2}"/>
              </a:ext>
            </a:extLst>
          </p:cNvPr>
          <p:cNvSpPr txBox="1"/>
          <p:nvPr/>
        </p:nvSpPr>
        <p:spPr>
          <a:xfrm>
            <a:off x="511238" y="1237509"/>
            <a:ext cx="8585137" cy="3616467"/>
          </a:xfrm>
          <a:prstGeom prst="rect">
            <a:avLst/>
          </a:prstGeom>
          <a:noFill/>
        </p:spPr>
        <p:txBody>
          <a:bodyPr wrap="square" rtlCol="0" anchor="t">
            <a:noAutofit/>
          </a:bodyPr>
          <a:lstStyle/>
          <a:p>
            <a:pPr marL="174625"/>
            <a:r>
              <a:rPr lang="en-US" sz="5400" spc="-150" dirty="0">
                <a:latin typeface="Trenda Bold" panose="00000800000000000000" pitchFamily="50" charset="0"/>
              </a:rPr>
              <a:t>What’s a conversation around culture that makes you uncomfortable? Why? </a:t>
            </a:r>
          </a:p>
        </p:txBody>
      </p:sp>
    </p:spTree>
    <p:extLst>
      <p:ext uri="{BB962C8B-B14F-4D97-AF65-F5344CB8AC3E}">
        <p14:creationId xmlns:p14="http://schemas.microsoft.com/office/powerpoint/2010/main" val="23275136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04770988-C5DC-4BF0-BC83-59C64E7AF8D2}"/>
              </a:ext>
            </a:extLst>
          </p:cNvPr>
          <p:cNvSpPr txBox="1"/>
          <p:nvPr/>
        </p:nvSpPr>
        <p:spPr>
          <a:xfrm>
            <a:off x="511238" y="1237509"/>
            <a:ext cx="7995453"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What’s a stereotype about your cultural background you want everyone to know is wrong? How could they help change other peoples’ misconceptions about it?</a:t>
            </a:r>
          </a:p>
        </p:txBody>
      </p:sp>
    </p:spTree>
    <p:extLst>
      <p:ext uri="{BB962C8B-B14F-4D97-AF65-F5344CB8AC3E}">
        <p14:creationId xmlns:p14="http://schemas.microsoft.com/office/powerpoint/2010/main" val="1889218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04770988-C5DC-4BF0-BC83-59C64E7AF8D2}"/>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What’s an example of a time you saw your culture depicted in the media? What did it teach people about it?</a:t>
            </a:r>
          </a:p>
        </p:txBody>
      </p:sp>
    </p:spTree>
    <p:extLst>
      <p:ext uri="{BB962C8B-B14F-4D97-AF65-F5344CB8AC3E}">
        <p14:creationId xmlns:p14="http://schemas.microsoft.com/office/powerpoint/2010/main" val="300907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506159DF-EBE3-4966-8B1F-49036BD22159}"/>
              </a:ext>
            </a:extLst>
          </p:cNvPr>
          <p:cNvSpPr txBox="1"/>
          <p:nvPr/>
        </p:nvSpPr>
        <p:spPr>
          <a:xfrm>
            <a:off x="558535"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Looking back on your upbringing, what perspectives were missing?</a:t>
            </a:r>
          </a:p>
          <a:p>
            <a:pPr marL="174625"/>
            <a:endParaRPr lang="en-US" sz="4000" spc="-150" dirty="0">
              <a:latin typeface="Trenda Bold" panose="00000800000000000000" pitchFamily="50" charset="0"/>
            </a:endParaRP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38614814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506159DF-EBE3-4966-8B1F-49036BD22159}"/>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 was a formative moment in your education that shifted your perspective of yourself, others, or the world?</a:t>
            </a:r>
          </a:p>
        </p:txBody>
      </p:sp>
    </p:spTree>
    <p:extLst>
      <p:ext uri="{BB962C8B-B14F-4D97-AF65-F5344CB8AC3E}">
        <p14:creationId xmlns:p14="http://schemas.microsoft.com/office/powerpoint/2010/main" val="35128598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506159DF-EBE3-4966-8B1F-49036BD22159}"/>
              </a:ext>
            </a:extLst>
          </p:cNvPr>
          <p:cNvSpPr txBox="1"/>
          <p:nvPr/>
        </p:nvSpPr>
        <p:spPr>
          <a:xfrm>
            <a:off x="511238" y="1237509"/>
            <a:ext cx="7812955" cy="3616467"/>
          </a:xfrm>
          <a:prstGeom prst="rect">
            <a:avLst/>
          </a:prstGeom>
          <a:noFill/>
        </p:spPr>
        <p:txBody>
          <a:bodyPr wrap="square" rtlCol="0" anchor="t">
            <a:noAutofit/>
          </a:bodyPr>
          <a:lstStyle/>
          <a:p>
            <a:pPr marL="174625"/>
            <a:r>
              <a:rPr lang="en-US" sz="4800" spc="-150" dirty="0">
                <a:latin typeface="Trenda Bold" panose="00000800000000000000" pitchFamily="50" charset="0"/>
              </a:rPr>
              <a:t>How many teachers did you have in elementary school who were BIPOC or disabled?</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2585816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506159DF-EBE3-4966-8B1F-49036BD22159}"/>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Can you name a young activist, could be someone you know personally or someone you don’t, doing advocacy work you find inspiring? What’s the best way to support them?</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8081728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506159DF-EBE3-4966-8B1F-49036BD22159}"/>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Who was the teacher who most changed your life? How were they different from others? What was the most important lesson you learned from them?</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9558569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506159DF-EBE3-4966-8B1F-49036BD22159}"/>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a:latin typeface="Trenda Bold" panose="00000800000000000000" pitchFamily="50" charset="0"/>
              </a:rPr>
              <a:t>What’s one fundamental thing you’d change about the education system structure? Why?</a:t>
            </a:r>
            <a:endParaRPr lang="en-US" sz="4000" spc="-150" dirty="0">
              <a:latin typeface="Trenda Bold" panose="00000800000000000000" pitchFamily="50" charset="0"/>
            </a:endParaRPr>
          </a:p>
        </p:txBody>
      </p:sp>
    </p:spTree>
    <p:extLst>
      <p:ext uri="{BB962C8B-B14F-4D97-AF65-F5344CB8AC3E}">
        <p14:creationId xmlns:p14="http://schemas.microsoft.com/office/powerpoint/2010/main" val="19864547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0F26AF03-3148-4532-BBF2-48ECE8BA3D36}"/>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 are the values most important to you and which</a:t>
            </a:r>
          </a:p>
          <a:p>
            <a:pPr marL="174625"/>
            <a:r>
              <a:rPr lang="en-US" sz="4000" spc="-150" dirty="0">
                <a:latin typeface="Trenda Bold" panose="00000800000000000000" pitchFamily="50" charset="0"/>
              </a:rPr>
              <a:t>specific retailers share those priorities?</a:t>
            </a:r>
          </a:p>
        </p:txBody>
      </p:sp>
    </p:spTree>
    <p:extLst>
      <p:ext uri="{BB962C8B-B14F-4D97-AF65-F5344CB8AC3E}">
        <p14:creationId xmlns:p14="http://schemas.microsoft.com/office/powerpoint/2010/main" val="2351765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0F26AF03-3148-4532-BBF2-48ECE8BA3D36}"/>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Can you identify 2-3 ways that a retail store’s layout or placement of products may be biased and proactively raise these concerns with a store owner/manager?</a:t>
            </a:r>
          </a:p>
          <a:p>
            <a:pPr marL="174625"/>
            <a:r>
              <a:rPr lang="en-US" sz="4000" spc="-150" dirty="0">
                <a:latin typeface="Trenda Bold" panose="00000800000000000000" pitchFamily="50" charset="0"/>
              </a:rPr>
              <a:t> </a:t>
            </a:r>
          </a:p>
        </p:txBody>
      </p:sp>
    </p:spTree>
    <p:extLst>
      <p:ext uri="{BB962C8B-B14F-4D97-AF65-F5344CB8AC3E}">
        <p14:creationId xmlns:p14="http://schemas.microsoft.com/office/powerpoint/2010/main" val="1538387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0F26AF03-3148-4532-BBF2-48ECE8BA3D36}"/>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Have you ever felt a bias against you in a retail or customer service situation? What did you do … and what do you wish you did?</a:t>
            </a:r>
          </a:p>
        </p:txBody>
      </p:sp>
    </p:spTree>
    <p:extLst>
      <p:ext uri="{BB962C8B-B14F-4D97-AF65-F5344CB8AC3E}">
        <p14:creationId xmlns:p14="http://schemas.microsoft.com/office/powerpoint/2010/main" val="35394668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0F26AF03-3148-4532-BBF2-48ECE8BA3D36}"/>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Pick your </a:t>
            </a:r>
            <a:r>
              <a:rPr lang="en-US" sz="4000" spc="-150" dirty="0" err="1">
                <a:latin typeface="Trenda Bold" panose="00000800000000000000" pitchFamily="50" charset="0"/>
              </a:rPr>
              <a:t>favourite</a:t>
            </a:r>
            <a:r>
              <a:rPr lang="en-US" sz="4000" spc="-150" dirty="0">
                <a:latin typeface="Trenda Bold" panose="00000800000000000000" pitchFamily="50" charset="0"/>
              </a:rPr>
              <a:t> brand and see if they have any kind of diversity, equity or inclusion mandate. How are they implementing it? What did you learn? </a:t>
            </a:r>
          </a:p>
          <a:p>
            <a:pPr marL="174625"/>
            <a:r>
              <a:rPr lang="en-US" sz="4000" spc="-150" dirty="0">
                <a:latin typeface="Trenda Bold" panose="00000800000000000000" pitchFamily="50" charset="0"/>
              </a:rPr>
              <a:t> </a:t>
            </a:r>
          </a:p>
        </p:txBody>
      </p:sp>
    </p:spTree>
    <p:extLst>
      <p:ext uri="{BB962C8B-B14F-4D97-AF65-F5344CB8AC3E}">
        <p14:creationId xmlns:p14="http://schemas.microsoft.com/office/powerpoint/2010/main" val="36466482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0F26AF03-3148-4532-BBF2-48ECE8BA3D36}"/>
              </a:ext>
            </a:extLst>
          </p:cNvPr>
          <p:cNvSpPr txBox="1"/>
          <p:nvPr/>
        </p:nvSpPr>
        <p:spPr>
          <a:xfrm>
            <a:off x="511238" y="1237509"/>
            <a:ext cx="8189417"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 are 2-3 independently-owned stores in your neighborhood, and what do they add to the community?</a:t>
            </a:r>
          </a:p>
          <a:p>
            <a:pPr marL="174625"/>
            <a:r>
              <a:rPr lang="en-US" sz="4000" spc="-150" dirty="0">
                <a:latin typeface="Trenda Bold" panose="00000800000000000000" pitchFamily="50" charset="0"/>
              </a:rPr>
              <a:t> </a:t>
            </a:r>
          </a:p>
        </p:txBody>
      </p:sp>
    </p:spTree>
    <p:extLst>
      <p:ext uri="{BB962C8B-B14F-4D97-AF65-F5344CB8AC3E}">
        <p14:creationId xmlns:p14="http://schemas.microsoft.com/office/powerpoint/2010/main" val="3445864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0F26AF03-3148-4532-BBF2-48ECE8BA3D36}"/>
              </a:ext>
            </a:extLst>
          </p:cNvPr>
          <p:cNvSpPr txBox="1"/>
          <p:nvPr/>
        </p:nvSpPr>
        <p:spPr>
          <a:xfrm>
            <a:off x="511238" y="1237509"/>
            <a:ext cx="8237907" cy="3616467"/>
          </a:xfrm>
          <a:prstGeom prst="rect">
            <a:avLst/>
          </a:prstGeom>
          <a:noFill/>
        </p:spPr>
        <p:txBody>
          <a:bodyPr wrap="square" rtlCol="0" anchor="t">
            <a:noAutofit/>
          </a:bodyPr>
          <a:lstStyle/>
          <a:p>
            <a:pPr marL="174625"/>
            <a:r>
              <a:rPr lang="en-US" sz="4000" spc="-150">
                <a:latin typeface="Trenda Bold" panose="00000800000000000000" pitchFamily="50" charset="0"/>
              </a:rPr>
              <a:t>Think of your favourite retail space. Is it physically accessible to people who need mobility assistance? What could they change to make it more physically accessible?</a:t>
            </a:r>
            <a:endParaRPr lang="en-US" sz="4000" spc="-150" dirty="0">
              <a:latin typeface="Trenda Bold" panose="00000800000000000000" pitchFamily="50" charset="0"/>
            </a:endParaRPr>
          </a:p>
        </p:txBody>
      </p:sp>
    </p:spTree>
    <p:extLst>
      <p:ext uri="{BB962C8B-B14F-4D97-AF65-F5344CB8AC3E}">
        <p14:creationId xmlns:p14="http://schemas.microsoft.com/office/powerpoint/2010/main" val="22089016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262FE932-8007-4FAF-9C45-CC452F321A20}"/>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In your workplace, what team members lack representation and what are 2-3 things you could do to correct this imbalance?</a:t>
            </a:r>
          </a:p>
        </p:txBody>
      </p:sp>
    </p:spTree>
    <p:extLst>
      <p:ext uri="{BB962C8B-B14F-4D97-AF65-F5344CB8AC3E}">
        <p14:creationId xmlns:p14="http://schemas.microsoft.com/office/powerpoint/2010/main" val="41584108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262FE932-8007-4FAF-9C45-CC452F321A20}"/>
              </a:ext>
            </a:extLst>
          </p:cNvPr>
          <p:cNvSpPr txBox="1"/>
          <p:nvPr/>
        </p:nvSpPr>
        <p:spPr>
          <a:xfrm>
            <a:off x="511239" y="1237509"/>
            <a:ext cx="7466114"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 external voices that offer a different perspective could you bring in either as consultants or testers to offer a new lens on the work you do?</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8868428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262FE932-8007-4FAF-9C45-CC452F321A20}"/>
              </a:ext>
            </a:extLst>
          </p:cNvPr>
          <p:cNvSpPr txBox="1"/>
          <p:nvPr/>
        </p:nvSpPr>
        <p:spPr>
          <a:xfrm>
            <a:off x="511239" y="1237509"/>
            <a:ext cx="7466114"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Do you consider your workplace to be diverse? Why or why not?</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5019057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262FE932-8007-4FAF-9C45-CC452F321A20}"/>
              </a:ext>
            </a:extLst>
          </p:cNvPr>
          <p:cNvSpPr txBox="1"/>
          <p:nvPr/>
        </p:nvSpPr>
        <p:spPr>
          <a:xfrm>
            <a:off x="511239" y="1237509"/>
            <a:ext cx="8792088"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What’s a recruiting, hiring or interview practice you think hurts hiring more diverse candidates? How could your organization change it?</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11114450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262FE932-8007-4FAF-9C45-CC452F321A20}"/>
              </a:ext>
            </a:extLst>
          </p:cNvPr>
          <p:cNvSpPr txBox="1"/>
          <p:nvPr/>
        </p:nvSpPr>
        <p:spPr>
          <a:xfrm>
            <a:off x="511239" y="1237509"/>
            <a:ext cx="8501143"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If your workplace or organization had an “emotional intelligence” index, </a:t>
            </a:r>
            <a:br>
              <a:rPr lang="en-US" sz="4000" spc="-150" dirty="0">
                <a:latin typeface="Trenda Bold" panose="00000800000000000000" pitchFamily="50" charset="0"/>
              </a:rPr>
            </a:br>
            <a:r>
              <a:rPr lang="en-US" sz="4000" spc="-150" dirty="0">
                <a:latin typeface="Trenda Bold" panose="00000800000000000000" pitchFamily="50" charset="0"/>
              </a:rPr>
              <a:t>how would you say it rates? </a:t>
            </a:r>
            <a:br>
              <a:rPr lang="en-US" sz="4000" spc="-150" dirty="0">
                <a:latin typeface="Trenda Bold" panose="00000800000000000000" pitchFamily="50" charset="0"/>
              </a:rPr>
            </a:br>
            <a:r>
              <a:rPr lang="en-US" sz="4000" spc="-150" dirty="0">
                <a:latin typeface="Trenda Bold" panose="00000800000000000000" pitchFamily="50" charset="0"/>
              </a:rPr>
              <a:t>What are a few ways they might reassess emotionally supporting their employees?</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2344188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262FE932-8007-4FAF-9C45-CC452F321A20}"/>
              </a:ext>
            </a:extLst>
          </p:cNvPr>
          <p:cNvSpPr txBox="1"/>
          <p:nvPr/>
        </p:nvSpPr>
        <p:spPr>
          <a:xfrm>
            <a:off x="511238" y="1237509"/>
            <a:ext cx="7849979"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Is there someone on your team you could go to if you were having a difficult time? What is it about them that makes them someone you can go to for support?</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33778280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525DDCDE-FF88-497D-B7D0-F41E69F33FA8}"/>
              </a:ext>
            </a:extLst>
          </p:cNvPr>
          <p:cNvSpPr txBox="1"/>
          <p:nvPr/>
        </p:nvSpPr>
        <p:spPr>
          <a:xfrm>
            <a:off x="511238" y="1237509"/>
            <a:ext cx="8285921"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Challenge yourself to discover 2-3 reasons why the stories that appear at the top of your social media feed or your Google search results rise to the top. What does this teach you about how the algorithms work?</a:t>
            </a:r>
          </a:p>
        </p:txBody>
      </p:sp>
    </p:spTree>
    <p:extLst>
      <p:ext uri="{BB962C8B-B14F-4D97-AF65-F5344CB8AC3E}">
        <p14:creationId xmlns:p14="http://schemas.microsoft.com/office/powerpoint/2010/main" val="25093135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525DDCDE-FF88-497D-B7D0-F41E69F33FA8}"/>
              </a:ext>
            </a:extLst>
          </p:cNvPr>
          <p:cNvSpPr txBox="1"/>
          <p:nvPr/>
        </p:nvSpPr>
        <p:spPr>
          <a:xfrm>
            <a:off x="511238" y="1237509"/>
            <a:ext cx="8648528"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 are some technology platforms developed by inclusive teams or started by underrepresented founders that you can support </a:t>
            </a:r>
            <a:br>
              <a:rPr lang="en-US" sz="4000" spc="-150" dirty="0">
                <a:latin typeface="Trenda Bold" panose="00000800000000000000" pitchFamily="50" charset="0"/>
              </a:rPr>
            </a:br>
            <a:r>
              <a:rPr lang="en-US" sz="4000" spc="-150" dirty="0">
                <a:latin typeface="Trenda Bold" panose="00000800000000000000" pitchFamily="50" charset="0"/>
              </a:rPr>
              <a:t>or switch to using?</a:t>
            </a:r>
          </a:p>
          <a:p>
            <a:pPr marL="174625"/>
            <a:r>
              <a:rPr lang="en-US" sz="4000" spc="-150" dirty="0">
                <a:latin typeface="Trenda Bold" panose="00000800000000000000" pitchFamily="50" charset="0"/>
              </a:rPr>
              <a:t> </a:t>
            </a:r>
          </a:p>
        </p:txBody>
      </p:sp>
    </p:spTree>
    <p:extLst>
      <p:ext uri="{BB962C8B-B14F-4D97-AF65-F5344CB8AC3E}">
        <p14:creationId xmlns:p14="http://schemas.microsoft.com/office/powerpoint/2010/main" val="13783358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525DDCDE-FF88-497D-B7D0-F41E69F33FA8}"/>
              </a:ext>
            </a:extLst>
          </p:cNvPr>
          <p:cNvSpPr txBox="1"/>
          <p:nvPr/>
        </p:nvSpPr>
        <p:spPr>
          <a:xfrm>
            <a:off x="511238" y="1237509"/>
            <a:ext cx="8648528"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Does your hiring process make it more or less difficult for diverse applicants (people of color, LGBTQ+ people, people with disabilities, etc.)?</a:t>
            </a:r>
          </a:p>
          <a:p>
            <a:pPr marL="174625"/>
            <a:r>
              <a:rPr lang="en-US" sz="4000" spc="-150" dirty="0">
                <a:latin typeface="Trenda Bold" panose="00000800000000000000" pitchFamily="50" charset="0"/>
              </a:rPr>
              <a:t> </a:t>
            </a:r>
          </a:p>
        </p:txBody>
      </p:sp>
    </p:spTree>
    <p:extLst>
      <p:ext uri="{BB962C8B-B14F-4D97-AF65-F5344CB8AC3E}">
        <p14:creationId xmlns:p14="http://schemas.microsoft.com/office/powerpoint/2010/main" val="42737188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525DDCDE-FF88-497D-B7D0-F41E69F33FA8}"/>
              </a:ext>
            </a:extLst>
          </p:cNvPr>
          <p:cNvSpPr txBox="1"/>
          <p:nvPr/>
        </p:nvSpPr>
        <p:spPr>
          <a:xfrm>
            <a:off x="511238" y="1237509"/>
            <a:ext cx="8648528"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Take a look at the leadership team of a big tech company for something you own. What did you learn, and what do you think it says about the company’s work?</a:t>
            </a:r>
          </a:p>
          <a:p>
            <a:pPr marL="174625"/>
            <a:r>
              <a:rPr lang="en-US" sz="4000" spc="-150" dirty="0">
                <a:latin typeface="Trenda Bold" panose="00000800000000000000" pitchFamily="50" charset="0"/>
              </a:rPr>
              <a:t> </a:t>
            </a:r>
          </a:p>
        </p:txBody>
      </p:sp>
    </p:spTree>
    <p:extLst>
      <p:ext uri="{BB962C8B-B14F-4D97-AF65-F5344CB8AC3E}">
        <p14:creationId xmlns:p14="http://schemas.microsoft.com/office/powerpoint/2010/main" val="7538466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525DDCDE-FF88-497D-B7D0-F41E69F33FA8}"/>
              </a:ext>
            </a:extLst>
          </p:cNvPr>
          <p:cNvSpPr txBox="1"/>
          <p:nvPr/>
        </p:nvSpPr>
        <p:spPr>
          <a:xfrm>
            <a:off x="511238" y="1237509"/>
            <a:ext cx="8648528"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What’s a way your organization uses technology in their work? What does it say about your team’s values or operational priorities? </a:t>
            </a:r>
          </a:p>
        </p:txBody>
      </p:sp>
    </p:spTree>
    <p:extLst>
      <p:ext uri="{BB962C8B-B14F-4D97-AF65-F5344CB8AC3E}">
        <p14:creationId xmlns:p14="http://schemas.microsoft.com/office/powerpoint/2010/main" val="37688102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a:extLst>
              <a:ext uri="{FF2B5EF4-FFF2-40B4-BE49-F238E27FC236}">
                <a16:creationId xmlns:a16="http://schemas.microsoft.com/office/drawing/2014/main" id="{525DDCDE-FF88-497D-B7D0-F41E69F33FA8}"/>
              </a:ext>
            </a:extLst>
          </p:cNvPr>
          <p:cNvSpPr txBox="1"/>
          <p:nvPr/>
        </p:nvSpPr>
        <p:spPr>
          <a:xfrm>
            <a:off x="511238" y="1237509"/>
            <a:ext cx="8362598"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Can you name one Person of Color, LGBTQ+ person, or person with a disability working in a leadership position in tech? If not, find one or two and share their story. </a:t>
            </a:r>
          </a:p>
          <a:p>
            <a:pPr marL="174625"/>
            <a:r>
              <a:rPr lang="en-US" sz="4000" spc="-150" dirty="0">
                <a:latin typeface="Trenda Bold" panose="00000800000000000000" pitchFamily="50" charset="0"/>
              </a:rPr>
              <a:t> </a:t>
            </a:r>
          </a:p>
        </p:txBody>
      </p:sp>
    </p:spTree>
    <p:extLst>
      <p:ext uri="{BB962C8B-B14F-4D97-AF65-F5344CB8AC3E}">
        <p14:creationId xmlns:p14="http://schemas.microsoft.com/office/powerpoint/2010/main" val="37737825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9DE65782-9AA7-430A-9A2F-746A390040C5}"/>
              </a:ext>
            </a:extLst>
          </p:cNvPr>
          <p:cNvSpPr txBox="1"/>
          <p:nvPr/>
        </p:nvSpPr>
        <p:spPr>
          <a:xfrm>
            <a:off x="511239" y="1237509"/>
            <a:ext cx="7576472"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 is an actionable way in which you can meet diverse, non-traditional entrepreneurs </a:t>
            </a:r>
            <a:br>
              <a:rPr lang="en-US" sz="4000" spc="-150" dirty="0">
                <a:latin typeface="Trenda Bold" panose="00000800000000000000" pitchFamily="50" charset="0"/>
              </a:rPr>
            </a:br>
            <a:r>
              <a:rPr lang="en-US" sz="4000" spc="-150" dirty="0">
                <a:latin typeface="Trenda Bold" panose="00000800000000000000" pitchFamily="50" charset="0"/>
              </a:rPr>
              <a:t>in business and consider </a:t>
            </a:r>
            <a:br>
              <a:rPr lang="en-US" sz="4000" spc="-150" dirty="0">
                <a:latin typeface="Trenda Bold" panose="00000800000000000000" pitchFamily="50" charset="0"/>
              </a:rPr>
            </a:br>
            <a:r>
              <a:rPr lang="en-US" sz="4000" spc="-150" dirty="0">
                <a:latin typeface="Trenda Bold" panose="00000800000000000000" pitchFamily="50" charset="0"/>
              </a:rPr>
              <a:t>working with them?</a:t>
            </a:r>
          </a:p>
        </p:txBody>
      </p:sp>
    </p:spTree>
    <p:extLst>
      <p:ext uri="{BB962C8B-B14F-4D97-AF65-F5344CB8AC3E}">
        <p14:creationId xmlns:p14="http://schemas.microsoft.com/office/powerpoint/2010/main" val="24024640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9DE65782-9AA7-430A-9A2F-746A390040C5}"/>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Consider the stores or businesses that you buy from regularly. What more could you do to seek out </a:t>
            </a:r>
            <a:br>
              <a:rPr lang="en-US" sz="4000" spc="-150" dirty="0">
                <a:latin typeface="Trenda Bold" panose="00000800000000000000" pitchFamily="50" charset="0"/>
              </a:rPr>
            </a:br>
            <a:r>
              <a:rPr lang="en-US" sz="4000" spc="-150" dirty="0">
                <a:latin typeface="Trenda Bold" panose="00000800000000000000" pitchFamily="50" charset="0"/>
              </a:rPr>
              <a:t>and buy from more diverse businesses?</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3059008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9DE65782-9AA7-430A-9A2F-746A390040C5}"/>
              </a:ext>
            </a:extLst>
          </p:cNvPr>
          <p:cNvSpPr txBox="1"/>
          <p:nvPr/>
        </p:nvSpPr>
        <p:spPr>
          <a:xfrm>
            <a:off x="511238" y="1237509"/>
            <a:ext cx="854963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Other than money, what’s a way you as an individual or your team could support a diverse entrepreneur? What would that look like?</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181162314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9DE65782-9AA7-430A-9A2F-746A390040C5}"/>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Find 2-3 small, crowdfunded entrepreneurial projects from a diverse team? What do the products they’re creating offer to the industry they’re a part of?</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35190837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9DE65782-9AA7-430A-9A2F-746A390040C5}"/>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What’s something underserved or missing in your community that a diverse entrepreneur could offer? What do you think is stopping them?</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13356206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9DE65782-9AA7-430A-9A2F-746A390040C5}"/>
              </a:ext>
            </a:extLst>
          </p:cNvPr>
          <p:cNvSpPr txBox="1"/>
          <p:nvPr/>
        </p:nvSpPr>
        <p:spPr>
          <a:xfrm>
            <a:off x="511239" y="1237509"/>
            <a:ext cx="8591198"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Do you think you could spend more of your own money supporting diverse entrepreneurs instead of defaulting to buy everything from an online retailer? Why or why not?</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21226147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7C266782-BE3C-49E9-AC52-D2ED0BD1BB61}"/>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Consider your personal leadership style: do you emphasize inclusion or vulnerability as a key quality?</a:t>
            </a:r>
          </a:p>
          <a:p>
            <a:pPr marL="174625"/>
            <a:r>
              <a:rPr lang="en-US" sz="4000" spc="-150" dirty="0">
                <a:latin typeface="Trenda Bold" panose="00000800000000000000" pitchFamily="50" charset="0"/>
              </a:rPr>
              <a:t>Why or why not?</a:t>
            </a:r>
          </a:p>
        </p:txBody>
      </p:sp>
    </p:spTree>
    <p:extLst>
      <p:ext uri="{BB962C8B-B14F-4D97-AF65-F5344CB8AC3E}">
        <p14:creationId xmlns:p14="http://schemas.microsoft.com/office/powerpoint/2010/main" val="18136010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7C266782-BE3C-49E9-AC52-D2ED0BD1BB61}"/>
              </a:ext>
            </a:extLst>
          </p:cNvPr>
          <p:cNvSpPr txBox="1"/>
          <p:nvPr/>
        </p:nvSpPr>
        <p:spPr>
          <a:xfrm>
            <a:off x="511238" y="1237509"/>
            <a:ext cx="8238624"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Think of a time you had an effective mentor. What did they do to make you feel included or heard? </a:t>
            </a:r>
            <a:br>
              <a:rPr lang="en-US" sz="4000" spc="-150" dirty="0">
                <a:latin typeface="Trenda Bold" panose="00000800000000000000" pitchFamily="50" charset="0"/>
              </a:rPr>
            </a:br>
            <a:r>
              <a:rPr lang="en-US" sz="4000" spc="-150" dirty="0">
                <a:latin typeface="Trenda Bold" panose="00000800000000000000" pitchFamily="50" charset="0"/>
              </a:rPr>
              <a:t>How can you do the same </a:t>
            </a:r>
            <a:br>
              <a:rPr lang="en-US" sz="4000" spc="-150" dirty="0">
                <a:latin typeface="Trenda Bold" panose="00000800000000000000" pitchFamily="50" charset="0"/>
              </a:rPr>
            </a:br>
            <a:r>
              <a:rPr lang="en-US" sz="4000" spc="-150" dirty="0">
                <a:latin typeface="Trenda Bold" panose="00000800000000000000" pitchFamily="50" charset="0"/>
              </a:rPr>
              <a:t>for someone else?</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14037165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7C266782-BE3C-49E9-AC52-D2ED0BD1BB61}"/>
              </a:ext>
            </a:extLst>
          </p:cNvPr>
          <p:cNvSpPr txBox="1"/>
          <p:nvPr/>
        </p:nvSpPr>
        <p:spPr>
          <a:xfrm>
            <a:off x="511238" y="1237509"/>
            <a:ext cx="8238624"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Think of the leadership of your team or school; does the leadership represent the diversity of those lower in the hierarchy?</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29541145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7C266782-BE3C-49E9-AC52-D2ED0BD1BB61}"/>
              </a:ext>
            </a:extLst>
          </p:cNvPr>
          <p:cNvSpPr txBox="1"/>
          <p:nvPr/>
        </p:nvSpPr>
        <p:spPr>
          <a:xfrm>
            <a:off x="511238" y="1237509"/>
            <a:ext cx="8238624"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Would you feel comfortable bringing an issue of discrimination to your team’s leadership? </a:t>
            </a:r>
          </a:p>
          <a:p>
            <a:pPr marL="174625"/>
            <a:r>
              <a:rPr lang="en-US" sz="4000" spc="-150" dirty="0">
                <a:latin typeface="Trenda Bold" panose="00000800000000000000" pitchFamily="50" charset="0"/>
              </a:rPr>
              <a:t>Why or why not?</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3104387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7C266782-BE3C-49E9-AC52-D2ED0BD1BB61}"/>
              </a:ext>
            </a:extLst>
          </p:cNvPr>
          <p:cNvSpPr txBox="1"/>
          <p:nvPr/>
        </p:nvSpPr>
        <p:spPr>
          <a:xfrm>
            <a:off x="511238" y="1237509"/>
            <a:ext cx="8238624"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Do some research and find an organization or two that offers specific third party certification for diversity, equity and inclusion. How could they be helpful to your team? </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12434394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7C266782-BE3C-49E9-AC52-D2ED0BD1BB61}"/>
              </a:ext>
            </a:extLst>
          </p:cNvPr>
          <p:cNvSpPr txBox="1"/>
          <p:nvPr/>
        </p:nvSpPr>
        <p:spPr>
          <a:xfrm>
            <a:off x="511238" y="1237509"/>
            <a:ext cx="7856907"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Write down a few sentences describing the ideal leader and pick out some specific words and phrases. What jumps out about them? Do you feel like they assume a certain identity?</a:t>
            </a:r>
          </a:p>
          <a:p>
            <a:pPr marL="174625"/>
            <a:endParaRPr lang="en-US" sz="4000" spc="-150" dirty="0">
              <a:latin typeface="Trenda Bold" panose="00000800000000000000" pitchFamily="50" charset="0"/>
            </a:endParaRPr>
          </a:p>
        </p:txBody>
      </p:sp>
    </p:spTree>
    <p:extLst>
      <p:ext uri="{BB962C8B-B14F-4D97-AF65-F5344CB8AC3E}">
        <p14:creationId xmlns:p14="http://schemas.microsoft.com/office/powerpoint/2010/main" val="14359730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7DDBF29D-554A-4E06-BE83-23DB099D0364}"/>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 political figures personally give you hope, and why?</a:t>
            </a:r>
          </a:p>
        </p:txBody>
      </p:sp>
    </p:spTree>
    <p:extLst>
      <p:ext uri="{BB962C8B-B14F-4D97-AF65-F5344CB8AC3E}">
        <p14:creationId xmlns:p14="http://schemas.microsoft.com/office/powerpoint/2010/main" val="29746481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7DDBF29D-554A-4E06-BE83-23DB099D0364}"/>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In your local community, who is—and perhaps more importantly, who isn’t—currently involved?</a:t>
            </a:r>
          </a:p>
          <a:p>
            <a:pPr marL="174625"/>
            <a:r>
              <a:rPr lang="en-US" sz="4000" spc="-150" dirty="0">
                <a:latin typeface="Trenda Bold" panose="00000800000000000000" pitchFamily="50" charset="0"/>
              </a:rPr>
              <a:t> </a:t>
            </a:r>
          </a:p>
        </p:txBody>
      </p:sp>
    </p:spTree>
    <p:extLst>
      <p:ext uri="{BB962C8B-B14F-4D97-AF65-F5344CB8AC3E}">
        <p14:creationId xmlns:p14="http://schemas.microsoft.com/office/powerpoint/2010/main" val="15494428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7DDBF29D-554A-4E06-BE83-23DB099D0364}"/>
              </a:ext>
            </a:extLst>
          </p:cNvPr>
          <p:cNvSpPr txBox="1"/>
          <p:nvPr/>
        </p:nvSpPr>
        <p:spPr>
          <a:xfrm>
            <a:off x="511237" y="1237509"/>
            <a:ext cx="8274953"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Has an opposing political viewpoint ever changed your mind or made you think about something differently? </a:t>
            </a:r>
          </a:p>
        </p:txBody>
      </p:sp>
    </p:spTree>
    <p:extLst>
      <p:ext uri="{BB962C8B-B14F-4D97-AF65-F5344CB8AC3E}">
        <p14:creationId xmlns:p14="http://schemas.microsoft.com/office/powerpoint/2010/main" val="27562004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7DDBF29D-554A-4E06-BE83-23DB099D0364}"/>
              </a:ext>
            </a:extLst>
          </p:cNvPr>
          <p:cNvSpPr txBox="1"/>
          <p:nvPr/>
        </p:nvSpPr>
        <p:spPr>
          <a:xfrm>
            <a:off x="511238" y="1237509"/>
            <a:ext cx="8480362"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Are there any instances of voter suppression laws or discrimination in your area? What needs to be done to challenge them and how could you help that effort?</a:t>
            </a:r>
          </a:p>
          <a:p>
            <a:pPr marL="174625"/>
            <a:r>
              <a:rPr lang="en-US" sz="4000" spc="-150" dirty="0">
                <a:latin typeface="Trenda Bold" panose="00000800000000000000" pitchFamily="50" charset="0"/>
              </a:rPr>
              <a:t> </a:t>
            </a:r>
          </a:p>
        </p:txBody>
      </p:sp>
    </p:spTree>
    <p:extLst>
      <p:ext uri="{BB962C8B-B14F-4D97-AF65-F5344CB8AC3E}">
        <p14:creationId xmlns:p14="http://schemas.microsoft.com/office/powerpoint/2010/main" val="37951980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7DDBF29D-554A-4E06-BE83-23DB099D0364}"/>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How would you describe the diverse makeup of your local community? Is that reflected in your local representation?</a:t>
            </a:r>
          </a:p>
          <a:p>
            <a:pPr marL="174625"/>
            <a:r>
              <a:rPr lang="en-US" sz="4000" spc="-150" dirty="0">
                <a:latin typeface="Trenda Bold" panose="00000800000000000000" pitchFamily="50" charset="0"/>
              </a:rPr>
              <a:t> </a:t>
            </a:r>
          </a:p>
        </p:txBody>
      </p:sp>
    </p:spTree>
    <p:extLst>
      <p:ext uri="{BB962C8B-B14F-4D97-AF65-F5344CB8AC3E}">
        <p14:creationId xmlns:p14="http://schemas.microsoft.com/office/powerpoint/2010/main" val="21693973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7DDBF29D-554A-4E06-BE83-23DB099D0364}"/>
              </a:ext>
            </a:extLst>
          </p:cNvPr>
          <p:cNvSpPr txBox="1"/>
          <p:nvPr/>
        </p:nvSpPr>
        <p:spPr>
          <a:xfrm>
            <a:off x="511238" y="1237509"/>
            <a:ext cx="8050871"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Do you know the names and beliefs of your local politicians? What are some values or policies they have implemented and who do they help or hurt?</a:t>
            </a:r>
          </a:p>
          <a:p>
            <a:pPr marL="174625"/>
            <a:r>
              <a:rPr lang="en-US" sz="4000" spc="-150" dirty="0">
                <a:latin typeface="Trenda Bold" panose="00000800000000000000" pitchFamily="50" charset="0"/>
              </a:rPr>
              <a:t> </a:t>
            </a:r>
          </a:p>
        </p:txBody>
      </p:sp>
    </p:spTree>
    <p:extLst>
      <p:ext uri="{BB962C8B-B14F-4D97-AF65-F5344CB8AC3E}">
        <p14:creationId xmlns:p14="http://schemas.microsoft.com/office/powerpoint/2010/main" val="38333612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a:extLst>
              <a:ext uri="{FF2B5EF4-FFF2-40B4-BE49-F238E27FC236}">
                <a16:creationId xmlns:a16="http://schemas.microsoft.com/office/drawing/2014/main" id="{60E3C42C-0C10-40D1-9D68-66537CDFDCE5}"/>
              </a:ext>
            </a:extLst>
          </p:cNvPr>
          <p:cNvSpPr txBox="1"/>
          <p:nvPr/>
        </p:nvSpPr>
        <p:spPr>
          <a:xfrm>
            <a:off x="511238" y="1237509"/>
            <a:ext cx="781295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How has your community, town, or city evolved in the time you’ve spent in it and do you feel it has become more or less inclusive?</a:t>
            </a:r>
          </a:p>
        </p:txBody>
      </p:sp>
    </p:spTree>
    <p:extLst>
      <p:ext uri="{BB962C8B-B14F-4D97-AF65-F5344CB8AC3E}">
        <p14:creationId xmlns:p14="http://schemas.microsoft.com/office/powerpoint/2010/main" val="14496567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a:extLst>
              <a:ext uri="{FF2B5EF4-FFF2-40B4-BE49-F238E27FC236}">
                <a16:creationId xmlns:a16="http://schemas.microsoft.com/office/drawing/2014/main" id="{60E3C42C-0C10-40D1-9D68-66537CDFDCE5}"/>
              </a:ext>
            </a:extLst>
          </p:cNvPr>
          <p:cNvSpPr txBox="1"/>
          <p:nvPr/>
        </p:nvSpPr>
        <p:spPr>
          <a:xfrm>
            <a:off x="511238" y="1237509"/>
            <a:ext cx="7608003" cy="3616467"/>
          </a:xfrm>
          <a:prstGeom prst="rect">
            <a:avLst/>
          </a:prstGeom>
          <a:noFill/>
        </p:spPr>
        <p:txBody>
          <a:bodyPr wrap="square" rtlCol="0" anchor="t">
            <a:noAutofit/>
          </a:bodyPr>
          <a:lstStyle/>
          <a:p>
            <a:pPr marL="174625"/>
            <a:r>
              <a:rPr lang="en-US" sz="5400" spc="-150" dirty="0">
                <a:latin typeface="Trenda Bold" panose="00000800000000000000" pitchFamily="50" charset="0"/>
              </a:rPr>
              <a:t>What are some ways that the structures and spaces around you might create inequity?</a:t>
            </a:r>
          </a:p>
        </p:txBody>
      </p:sp>
    </p:spTree>
    <p:extLst>
      <p:ext uri="{BB962C8B-B14F-4D97-AF65-F5344CB8AC3E}">
        <p14:creationId xmlns:p14="http://schemas.microsoft.com/office/powerpoint/2010/main" val="27713504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a:extLst>
              <a:ext uri="{FF2B5EF4-FFF2-40B4-BE49-F238E27FC236}">
                <a16:creationId xmlns:a16="http://schemas.microsoft.com/office/drawing/2014/main" id="{60E3C42C-0C10-40D1-9D68-66537CDFDCE5}"/>
              </a:ext>
            </a:extLst>
          </p:cNvPr>
          <p:cNvSpPr txBox="1"/>
          <p:nvPr/>
        </p:nvSpPr>
        <p:spPr>
          <a:xfrm>
            <a:off x="511238" y="1237509"/>
            <a:ext cx="7897266"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Do you have anyone in your life of a different generation who offers an unusual perspective to help you think about the past and future?</a:t>
            </a:r>
          </a:p>
        </p:txBody>
      </p:sp>
    </p:spTree>
    <p:extLst>
      <p:ext uri="{BB962C8B-B14F-4D97-AF65-F5344CB8AC3E}">
        <p14:creationId xmlns:p14="http://schemas.microsoft.com/office/powerpoint/2010/main" val="9164077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a:extLst>
              <a:ext uri="{FF2B5EF4-FFF2-40B4-BE49-F238E27FC236}">
                <a16:creationId xmlns:a16="http://schemas.microsoft.com/office/drawing/2014/main" id="{60E3C42C-0C10-40D1-9D68-66537CDFDCE5}"/>
              </a:ext>
            </a:extLst>
          </p:cNvPr>
          <p:cNvSpPr txBox="1"/>
          <p:nvPr/>
        </p:nvSpPr>
        <p:spPr>
          <a:xfrm>
            <a:off x="511238" y="1237509"/>
            <a:ext cx="8202066"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What’s an inequitable system put in place in the past you think needs to be overhauled or replaced? What would be the first step to do it?</a:t>
            </a:r>
          </a:p>
        </p:txBody>
      </p:sp>
    </p:spTree>
    <p:extLst>
      <p:ext uri="{BB962C8B-B14F-4D97-AF65-F5344CB8AC3E}">
        <p14:creationId xmlns:p14="http://schemas.microsoft.com/office/powerpoint/2010/main" val="16254671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a:extLst>
              <a:ext uri="{FF2B5EF4-FFF2-40B4-BE49-F238E27FC236}">
                <a16:creationId xmlns:a16="http://schemas.microsoft.com/office/drawing/2014/main" id="{60E3C42C-0C10-40D1-9D68-66537CDFDCE5}"/>
              </a:ext>
            </a:extLst>
          </p:cNvPr>
          <p:cNvSpPr txBox="1"/>
          <p:nvPr/>
        </p:nvSpPr>
        <p:spPr>
          <a:xfrm>
            <a:off x="511238" y="1237509"/>
            <a:ext cx="7608003"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Find and share a quote by a diverse voice in the futurism or thought leader communities. What do you like most about it?</a:t>
            </a:r>
          </a:p>
        </p:txBody>
      </p:sp>
    </p:spTree>
    <p:extLst>
      <p:ext uri="{BB962C8B-B14F-4D97-AF65-F5344CB8AC3E}">
        <p14:creationId xmlns:p14="http://schemas.microsoft.com/office/powerpoint/2010/main" val="33926433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a:extLst>
              <a:ext uri="{FF2B5EF4-FFF2-40B4-BE49-F238E27FC236}">
                <a16:creationId xmlns:a16="http://schemas.microsoft.com/office/drawing/2014/main" id="{60E3C42C-0C10-40D1-9D68-66537CDFDCE5}"/>
              </a:ext>
            </a:extLst>
          </p:cNvPr>
          <p:cNvSpPr txBox="1"/>
          <p:nvPr/>
        </p:nvSpPr>
        <p:spPr>
          <a:xfrm>
            <a:off x="511238" y="1237509"/>
            <a:ext cx="8244835" cy="3616467"/>
          </a:xfrm>
          <a:prstGeom prst="rect">
            <a:avLst/>
          </a:prstGeom>
          <a:noFill/>
        </p:spPr>
        <p:txBody>
          <a:bodyPr wrap="square" rtlCol="0" anchor="t">
            <a:noAutofit/>
          </a:bodyPr>
          <a:lstStyle/>
          <a:p>
            <a:pPr marL="174625"/>
            <a:r>
              <a:rPr lang="en-US" sz="4000" spc="-150" dirty="0">
                <a:latin typeface="Trenda Bold" panose="00000800000000000000" pitchFamily="50" charset="0"/>
              </a:rPr>
              <a:t>What are some physical spaces or infrastructure that’s prioritized in your local area? Which communities do they serve, and who is left out? </a:t>
            </a:r>
          </a:p>
        </p:txBody>
      </p:sp>
    </p:spTree>
    <p:extLst>
      <p:ext uri="{BB962C8B-B14F-4D97-AF65-F5344CB8AC3E}">
        <p14:creationId xmlns:p14="http://schemas.microsoft.com/office/powerpoint/2010/main" val="32801016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239072</TotalTime>
  <Words>1787</Words>
  <Application>Microsoft Office PowerPoint</Application>
  <PresentationFormat>Widescreen</PresentationFormat>
  <Paragraphs>92</Paragraphs>
  <Slides>74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74</vt:i4>
      </vt:variant>
    </vt:vector>
  </HeadingPairs>
  <TitlesOfParts>
    <vt:vector size="80" baseType="lpstr">
      <vt:lpstr>Arial</vt:lpstr>
      <vt:lpstr>Calibri</vt:lpstr>
      <vt:lpstr>Gotham Light</vt:lpstr>
      <vt:lpstr>Trenda Black</vt:lpstr>
      <vt:lpstr>Trenda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Rohit Bhargava</dc:creator>
  <cp:lastModifiedBy>Rohit Bhargava</cp:lastModifiedBy>
  <cp:revision>805</cp:revision>
  <cp:lastPrinted>2021-01-12T18:55:25Z</cp:lastPrinted>
  <dcterms:created xsi:type="dcterms:W3CDTF">2018-01-18T21:32:18Z</dcterms:created>
  <dcterms:modified xsi:type="dcterms:W3CDTF">2022-03-01T02:48:55Z</dcterms:modified>
</cp:coreProperties>
</file>